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2" r:id="rId1"/>
  </p:sldMasterIdLst>
  <p:notesMasterIdLst>
    <p:notesMasterId r:id="rId51"/>
  </p:notesMasterIdLst>
  <p:sldIdLst>
    <p:sldId id="256" r:id="rId2"/>
    <p:sldId id="263" r:id="rId3"/>
    <p:sldId id="320" r:id="rId4"/>
    <p:sldId id="321" r:id="rId5"/>
    <p:sldId id="330" r:id="rId6"/>
    <p:sldId id="339" r:id="rId7"/>
    <p:sldId id="341" r:id="rId8"/>
    <p:sldId id="348" r:id="rId9"/>
    <p:sldId id="394" r:id="rId10"/>
    <p:sldId id="364" r:id="rId11"/>
    <p:sldId id="365" r:id="rId12"/>
    <p:sldId id="395" r:id="rId13"/>
    <p:sldId id="397" r:id="rId14"/>
    <p:sldId id="398" r:id="rId15"/>
    <p:sldId id="399" r:id="rId16"/>
    <p:sldId id="400" r:id="rId17"/>
    <p:sldId id="401" r:id="rId18"/>
    <p:sldId id="402" r:id="rId19"/>
    <p:sldId id="434" r:id="rId20"/>
    <p:sldId id="403" r:id="rId21"/>
    <p:sldId id="404" r:id="rId22"/>
    <p:sldId id="405" r:id="rId23"/>
    <p:sldId id="406" r:id="rId24"/>
    <p:sldId id="407" r:id="rId25"/>
    <p:sldId id="427" r:id="rId26"/>
    <p:sldId id="409" r:id="rId27"/>
    <p:sldId id="408" r:id="rId28"/>
    <p:sldId id="410" r:id="rId29"/>
    <p:sldId id="411" r:id="rId30"/>
    <p:sldId id="429" r:id="rId31"/>
    <p:sldId id="428" r:id="rId32"/>
    <p:sldId id="413" r:id="rId33"/>
    <p:sldId id="414" r:id="rId34"/>
    <p:sldId id="415" r:id="rId35"/>
    <p:sldId id="430" r:id="rId36"/>
    <p:sldId id="416" r:id="rId37"/>
    <p:sldId id="417" r:id="rId38"/>
    <p:sldId id="419" r:id="rId39"/>
    <p:sldId id="418" r:id="rId40"/>
    <p:sldId id="431" r:id="rId41"/>
    <p:sldId id="420" r:id="rId42"/>
    <p:sldId id="421" r:id="rId43"/>
    <p:sldId id="422" r:id="rId44"/>
    <p:sldId id="423" r:id="rId45"/>
    <p:sldId id="424" r:id="rId46"/>
    <p:sldId id="425" r:id="rId47"/>
    <p:sldId id="426" r:id="rId48"/>
    <p:sldId id="432" r:id="rId49"/>
    <p:sldId id="433" r:id="rId5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0USMGpWeyd2a0CvvIrnb9Q==" hashData="cY0ZABHy7VdBYrMYDYAhLqlKeRkMzaqsUoyjbnICeA8xONdJOK8Cxj62zJMwQyC3epAIeAnlKT9wEJQfeLWZXA=="/>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A8E00"/>
    <a:srgbClr val="855E1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74610"/>
  </p:normalViewPr>
  <p:slideViewPr>
    <p:cSldViewPr snapToGrid="0">
      <p:cViewPr varScale="1">
        <p:scale>
          <a:sx n="125" d="100"/>
          <a:sy n="125" d="100"/>
        </p:scale>
        <p:origin x="380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eg>
</file>

<file path=ppt/media/image10.png>
</file>

<file path=ppt/media/image11.jpg>
</file>

<file path=ppt/media/image12.png>
</file>

<file path=ppt/media/image120.png>
</file>

<file path=ppt/media/image13.png>
</file>

<file path=ppt/media/image130.png>
</file>

<file path=ppt/media/image14.png>
</file>

<file path=ppt/media/image140.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2B323-82A1-7544-9837-FC5DD1BB8A69}" type="datetimeFigureOut">
              <a:rPr lang="es-ES_tradnl" smtClean="0"/>
              <a:t>7/7/24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A8952F-1C0B-F641-899D-BA69BEE8A7E7}" type="slidenum">
              <a:rPr lang="es-ES_tradnl" smtClean="0"/>
              <a:t>‹#›</a:t>
            </a:fld>
            <a:endParaRPr lang="es-ES_tradnl"/>
          </a:p>
        </p:txBody>
      </p:sp>
    </p:spTree>
    <p:extLst>
      <p:ext uri="{BB962C8B-B14F-4D97-AF65-F5344CB8AC3E}">
        <p14:creationId xmlns:p14="http://schemas.microsoft.com/office/powerpoint/2010/main" val="2155511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Un agente humano tiene ojos, </a:t>
            </a:r>
            <a:r>
              <a:rPr lang="es-ES_tradnl" sz="1800" noProof="0" dirty="0" err="1">
                <a:effectLst/>
                <a:latin typeface="Times"/>
              </a:rPr>
              <a:t>oídos</a:t>
            </a:r>
            <a:r>
              <a:rPr lang="es-ES_tradnl" sz="1800" noProof="0" dirty="0">
                <a:effectLst/>
                <a:latin typeface="Times"/>
              </a:rPr>
              <a:t> y otros </a:t>
            </a:r>
            <a:r>
              <a:rPr lang="es-ES_tradnl" sz="1800" noProof="0" dirty="0" err="1">
                <a:effectLst/>
                <a:latin typeface="Times"/>
              </a:rPr>
              <a:t>órganos</a:t>
            </a:r>
            <a:r>
              <a:rPr lang="es-ES_tradnl" sz="1800" noProof="0" dirty="0">
                <a:effectLst/>
                <a:latin typeface="Times"/>
              </a:rPr>
              <a:t> sensoriales </a:t>
            </a:r>
            <a:r>
              <a:rPr lang="es-ES_tradnl" sz="1800" noProof="0" dirty="0" err="1">
                <a:effectLst/>
                <a:latin typeface="Times"/>
              </a:rPr>
              <a:t>además</a:t>
            </a:r>
            <a:r>
              <a:rPr lang="es-ES_tradnl" sz="1800" noProof="0" dirty="0">
                <a:effectLst/>
                <a:latin typeface="Times"/>
              </a:rPr>
              <a:t> de manos, piernas, boca y otras partes del cuerpo para actuar. </a:t>
            </a:r>
            <a:endParaRPr lang="es-ES_tradnl" sz="80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Un agente robot recibe pulsaciones del teclado, archivos de </a:t>
            </a:r>
            <a:r>
              <a:rPr lang="es-ES_tradnl" sz="1800" noProof="0" dirty="0" err="1">
                <a:effectLst/>
                <a:latin typeface="Times"/>
              </a:rPr>
              <a:t>información</a:t>
            </a:r>
            <a:r>
              <a:rPr lang="es-ES_tradnl" sz="1800" noProof="0" dirty="0">
                <a:effectLst/>
                <a:latin typeface="Times"/>
              </a:rPr>
              <a:t> y paquetes </a:t>
            </a:r>
            <a:r>
              <a:rPr lang="es-ES_tradnl" sz="1800" noProof="0" dirty="0" err="1">
                <a:effectLst/>
                <a:latin typeface="Times"/>
              </a:rPr>
              <a:t>vía</a:t>
            </a:r>
            <a:r>
              <a:rPr lang="es-ES_tradnl" sz="1800" noProof="0" dirty="0">
                <a:effectLst/>
                <a:latin typeface="Times"/>
              </a:rPr>
              <a:t> red a modo de entradas sensoriales y </a:t>
            </a:r>
            <a:r>
              <a:rPr lang="es-ES_tradnl" sz="1800" noProof="0" dirty="0" err="1">
                <a:effectLst/>
                <a:latin typeface="Times"/>
              </a:rPr>
              <a:t>actúa</a:t>
            </a:r>
            <a:r>
              <a:rPr lang="es-ES_tradnl" sz="1800" noProof="0" dirty="0">
                <a:effectLst/>
                <a:latin typeface="Times"/>
              </a:rPr>
              <a:t> sobre el medio con mensajes en el monitor, escribiendo ficheros y enviando paquetes por la red.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Se trabajará́ con la </a:t>
            </a:r>
            <a:r>
              <a:rPr lang="es-ES_tradnl" sz="1800" b="1" noProof="0" dirty="0" err="1">
                <a:effectLst/>
                <a:latin typeface="Times"/>
              </a:rPr>
              <a:t>hipótesis</a:t>
            </a:r>
            <a:r>
              <a:rPr lang="es-ES_tradnl" sz="1800" b="1" noProof="0" dirty="0">
                <a:effectLst/>
                <a:latin typeface="Times"/>
              </a:rPr>
              <a:t> general de que cada agente puede percibir sus propias acciones (pero no siempre sus efectos). </a:t>
            </a:r>
            <a:endParaRPr lang="es-ES_tradnl" sz="9600" b="1" noProof="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a:t>
            </a:fld>
            <a:endParaRPr lang="es-ES_tradnl"/>
          </a:p>
        </p:txBody>
      </p:sp>
    </p:spTree>
    <p:extLst>
      <p:ext uri="{BB962C8B-B14F-4D97-AF65-F5344CB8AC3E}">
        <p14:creationId xmlns:p14="http://schemas.microsoft.com/office/powerpoint/2010/main" val="32025769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12</a:t>
            </a:fld>
            <a:endParaRPr lang="es-ES_tradnl"/>
          </a:p>
        </p:txBody>
      </p:sp>
    </p:spTree>
    <p:extLst>
      <p:ext uri="{BB962C8B-B14F-4D97-AF65-F5344CB8AC3E}">
        <p14:creationId xmlns:p14="http://schemas.microsoft.com/office/powerpoint/2010/main" val="4464418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13</a:t>
            </a:fld>
            <a:endParaRPr lang="es-ES_tradnl"/>
          </a:p>
        </p:txBody>
      </p:sp>
    </p:spTree>
    <p:extLst>
      <p:ext uri="{BB962C8B-B14F-4D97-AF65-F5344CB8AC3E}">
        <p14:creationId xmlns:p14="http://schemas.microsoft.com/office/powerpoint/2010/main" val="31543817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14</a:t>
            </a:fld>
            <a:endParaRPr lang="es-ES_tradnl"/>
          </a:p>
        </p:txBody>
      </p:sp>
    </p:spTree>
    <p:extLst>
      <p:ext uri="{BB962C8B-B14F-4D97-AF65-F5344CB8AC3E}">
        <p14:creationId xmlns:p14="http://schemas.microsoft.com/office/powerpoint/2010/main" val="35103618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15</a:t>
            </a:fld>
            <a:endParaRPr lang="es-ES_tradnl"/>
          </a:p>
        </p:txBody>
      </p:sp>
    </p:spTree>
    <p:extLst>
      <p:ext uri="{BB962C8B-B14F-4D97-AF65-F5344CB8AC3E}">
        <p14:creationId xmlns:p14="http://schemas.microsoft.com/office/powerpoint/2010/main" val="24823423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16</a:t>
            </a:fld>
            <a:endParaRPr lang="es-ES_tradnl"/>
          </a:p>
        </p:txBody>
      </p:sp>
    </p:spTree>
    <p:extLst>
      <p:ext uri="{BB962C8B-B14F-4D97-AF65-F5344CB8AC3E}">
        <p14:creationId xmlns:p14="http://schemas.microsoft.com/office/powerpoint/2010/main" val="37824354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17</a:t>
            </a:fld>
            <a:endParaRPr lang="es-ES_tradnl"/>
          </a:p>
        </p:txBody>
      </p:sp>
    </p:spTree>
    <p:extLst>
      <p:ext uri="{BB962C8B-B14F-4D97-AF65-F5344CB8AC3E}">
        <p14:creationId xmlns:p14="http://schemas.microsoft.com/office/powerpoint/2010/main" val="40497555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18</a:t>
            </a:fld>
            <a:endParaRPr lang="es-ES_tradnl"/>
          </a:p>
        </p:txBody>
      </p:sp>
    </p:spTree>
    <p:extLst>
      <p:ext uri="{BB962C8B-B14F-4D97-AF65-F5344CB8AC3E}">
        <p14:creationId xmlns:p14="http://schemas.microsoft.com/office/powerpoint/2010/main" val="40669493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19</a:t>
            </a:fld>
            <a:endParaRPr lang="es-ES_tradnl"/>
          </a:p>
        </p:txBody>
      </p:sp>
    </p:spTree>
    <p:extLst>
      <p:ext uri="{BB962C8B-B14F-4D97-AF65-F5344CB8AC3E}">
        <p14:creationId xmlns:p14="http://schemas.microsoft.com/office/powerpoint/2010/main" val="3588463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20</a:t>
            </a:fld>
            <a:endParaRPr lang="es-ES_tradnl"/>
          </a:p>
        </p:txBody>
      </p:sp>
    </p:spTree>
    <p:extLst>
      <p:ext uri="{BB962C8B-B14F-4D97-AF65-F5344CB8AC3E}">
        <p14:creationId xmlns:p14="http://schemas.microsoft.com/office/powerpoint/2010/main" val="5689749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21</a:t>
            </a:fld>
            <a:endParaRPr lang="es-ES_tradnl"/>
          </a:p>
        </p:txBody>
      </p:sp>
    </p:spTree>
    <p:extLst>
      <p:ext uri="{BB962C8B-B14F-4D97-AF65-F5344CB8AC3E}">
        <p14:creationId xmlns:p14="http://schemas.microsoft.com/office/powerpoint/2010/main" val="40475812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a:t>
            </a:fld>
            <a:endParaRPr lang="es-ES_tradnl"/>
          </a:p>
        </p:txBody>
      </p:sp>
    </p:spTree>
    <p:extLst>
      <p:ext uri="{BB962C8B-B14F-4D97-AF65-F5344CB8AC3E}">
        <p14:creationId xmlns:p14="http://schemas.microsoft.com/office/powerpoint/2010/main" val="27305654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22</a:t>
            </a:fld>
            <a:endParaRPr lang="es-ES_tradnl"/>
          </a:p>
        </p:txBody>
      </p:sp>
    </p:spTree>
    <p:extLst>
      <p:ext uri="{BB962C8B-B14F-4D97-AF65-F5344CB8AC3E}">
        <p14:creationId xmlns:p14="http://schemas.microsoft.com/office/powerpoint/2010/main" val="38211737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23</a:t>
            </a:fld>
            <a:endParaRPr lang="es-ES_tradnl"/>
          </a:p>
        </p:txBody>
      </p:sp>
    </p:spTree>
    <p:extLst>
      <p:ext uri="{BB962C8B-B14F-4D97-AF65-F5344CB8AC3E}">
        <p14:creationId xmlns:p14="http://schemas.microsoft.com/office/powerpoint/2010/main" val="13070148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24</a:t>
            </a:fld>
            <a:endParaRPr lang="es-ES_tradnl"/>
          </a:p>
        </p:txBody>
      </p:sp>
    </p:spTree>
    <p:extLst>
      <p:ext uri="{BB962C8B-B14F-4D97-AF65-F5344CB8AC3E}">
        <p14:creationId xmlns:p14="http://schemas.microsoft.com/office/powerpoint/2010/main" val="70609901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25</a:t>
            </a:fld>
            <a:endParaRPr lang="es-ES_tradnl"/>
          </a:p>
        </p:txBody>
      </p:sp>
    </p:spTree>
    <p:extLst>
      <p:ext uri="{BB962C8B-B14F-4D97-AF65-F5344CB8AC3E}">
        <p14:creationId xmlns:p14="http://schemas.microsoft.com/office/powerpoint/2010/main" val="15137936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26</a:t>
            </a:fld>
            <a:endParaRPr lang="es-ES_tradnl"/>
          </a:p>
        </p:txBody>
      </p:sp>
    </p:spTree>
    <p:extLst>
      <p:ext uri="{BB962C8B-B14F-4D97-AF65-F5344CB8AC3E}">
        <p14:creationId xmlns:p14="http://schemas.microsoft.com/office/powerpoint/2010/main" val="3716790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Mencionar que temple es un error de traducción, es recocido</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27</a:t>
            </a:fld>
            <a:endParaRPr lang="es-ES_tradnl"/>
          </a:p>
        </p:txBody>
      </p:sp>
    </p:spTree>
    <p:extLst>
      <p:ext uri="{BB962C8B-B14F-4D97-AF65-F5344CB8AC3E}">
        <p14:creationId xmlns:p14="http://schemas.microsoft.com/office/powerpoint/2010/main" val="26691544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28</a:t>
            </a:fld>
            <a:endParaRPr lang="es-ES_tradnl"/>
          </a:p>
        </p:txBody>
      </p:sp>
    </p:spTree>
    <p:extLst>
      <p:ext uri="{BB962C8B-B14F-4D97-AF65-F5344CB8AC3E}">
        <p14:creationId xmlns:p14="http://schemas.microsoft.com/office/powerpoint/2010/main" val="202587269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El </a:t>
            </a:r>
            <a:r>
              <a:rPr lang="en-US" sz="1800" dirty="0" err="1">
                <a:effectLst/>
                <a:latin typeface="Times"/>
              </a:rPr>
              <a:t>bucle</a:t>
            </a:r>
            <a:r>
              <a:rPr lang="en-US" sz="1800" dirty="0">
                <a:effectLst/>
                <a:latin typeface="Times"/>
              </a:rPr>
              <a:t> </a:t>
            </a:r>
            <a:r>
              <a:rPr lang="en-US" sz="1800" dirty="0" err="1">
                <a:effectLst/>
                <a:latin typeface="Times"/>
              </a:rPr>
              <a:t>interno</a:t>
            </a:r>
            <a:r>
              <a:rPr lang="en-US" sz="1800" dirty="0">
                <a:effectLst/>
                <a:latin typeface="Times"/>
              </a:rPr>
              <a:t> del </a:t>
            </a:r>
            <a:r>
              <a:rPr lang="en-US" sz="1800" dirty="0" err="1">
                <a:effectLst/>
                <a:latin typeface="Times"/>
              </a:rPr>
              <a:t>algoritmo</a:t>
            </a:r>
            <a:r>
              <a:rPr lang="en-US" sz="1800" dirty="0">
                <a:effectLst/>
                <a:latin typeface="Times"/>
              </a:rPr>
              <a:t> del </a:t>
            </a:r>
            <a:r>
              <a:rPr lang="en-US" sz="1800" dirty="0" err="1">
                <a:effectLst/>
                <a:latin typeface="Times"/>
              </a:rPr>
              <a:t>recocido</a:t>
            </a:r>
            <a:r>
              <a:rPr lang="en-US" sz="1800" dirty="0">
                <a:effectLst/>
                <a:latin typeface="Times"/>
              </a:rPr>
              <a:t> </a:t>
            </a:r>
            <a:r>
              <a:rPr lang="en-US" sz="1800" dirty="0" err="1">
                <a:effectLst/>
                <a:latin typeface="Times"/>
              </a:rPr>
              <a:t>simulado</a:t>
            </a:r>
            <a:r>
              <a:rPr lang="en-US" sz="1800" dirty="0">
                <a:effectLst/>
                <a:latin typeface="Times"/>
              </a:rPr>
              <a:t> es </a:t>
            </a:r>
            <a:r>
              <a:rPr lang="en-US" sz="1800" dirty="0" err="1">
                <a:effectLst/>
                <a:latin typeface="Times"/>
              </a:rPr>
              <a:t>bastante</a:t>
            </a:r>
            <a:r>
              <a:rPr lang="en-US" sz="1800" dirty="0">
                <a:effectLst/>
                <a:latin typeface="Times"/>
              </a:rPr>
              <a:t> similar a la </a:t>
            </a:r>
            <a:r>
              <a:rPr lang="en-US" sz="1800" dirty="0" err="1">
                <a:effectLst/>
                <a:latin typeface="Times"/>
              </a:rPr>
              <a:t>ascensión</a:t>
            </a:r>
            <a:r>
              <a:rPr lang="en-US" sz="1800" dirty="0">
                <a:effectLst/>
                <a:latin typeface="Times"/>
              </a:rPr>
              <a:t> de </a:t>
            </a:r>
            <a:r>
              <a:rPr lang="en-US" sz="1800" dirty="0" err="1">
                <a:effectLst/>
                <a:latin typeface="Times"/>
              </a:rPr>
              <a:t>colinas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vez</a:t>
            </a:r>
            <a:r>
              <a:rPr lang="en-US" sz="1800" dirty="0">
                <a:effectLst/>
                <a:latin typeface="Times"/>
              </a:rPr>
              <a:t> de </a:t>
            </a:r>
            <a:r>
              <a:rPr lang="en-US" sz="1800" dirty="0" err="1">
                <a:effectLst/>
                <a:latin typeface="Times"/>
              </a:rPr>
              <a:t>escoger</a:t>
            </a:r>
            <a:r>
              <a:rPr lang="en-US" sz="1800" dirty="0">
                <a:effectLst/>
                <a:latin typeface="Times"/>
              </a:rPr>
              <a:t> </a:t>
            </a:r>
            <a:r>
              <a:rPr lang="en-US" sz="1800" dirty="0" err="1">
                <a:effectLst/>
                <a:latin typeface="Times"/>
              </a:rPr>
              <a:t>el</a:t>
            </a:r>
            <a:r>
              <a:rPr lang="en-US" sz="1800" dirty="0">
                <a:effectLst/>
                <a:latin typeface="Times"/>
              </a:rPr>
              <a:t> </a:t>
            </a:r>
            <a:r>
              <a:rPr lang="en-US" sz="1800" i="1" dirty="0" err="1">
                <a:effectLst/>
                <a:latin typeface="Times"/>
              </a:rPr>
              <a:t>mejor</a:t>
            </a:r>
            <a:r>
              <a:rPr lang="en-US" sz="1800" i="1" dirty="0">
                <a:effectLst/>
                <a:latin typeface="Times"/>
              </a:rPr>
              <a:t> </a:t>
            </a:r>
            <a:r>
              <a:rPr lang="en-US" sz="1800" dirty="0" err="1">
                <a:effectLst/>
                <a:latin typeface="Times"/>
              </a:rPr>
              <a:t>movimiento</a:t>
            </a:r>
            <a:r>
              <a:rPr lang="en-US" sz="1800" dirty="0">
                <a:effectLst/>
                <a:latin typeface="Times"/>
              </a:rPr>
              <a:t>, sin embargo, </a:t>
            </a:r>
            <a:r>
              <a:rPr lang="en-US" sz="1800" dirty="0" err="1">
                <a:effectLst/>
                <a:latin typeface="Times"/>
              </a:rPr>
              <a:t>escoge</a:t>
            </a:r>
            <a:r>
              <a:rPr lang="en-US" sz="1800" dirty="0">
                <a:effectLst/>
                <a:latin typeface="Times"/>
              </a:rPr>
              <a:t> un </a:t>
            </a:r>
            <a:r>
              <a:rPr lang="en-US" sz="1800" dirty="0" err="1">
                <a:effectLst/>
                <a:latin typeface="Times"/>
              </a:rPr>
              <a:t>movimiento</a:t>
            </a:r>
            <a:r>
              <a:rPr lang="en-US" sz="1800" dirty="0">
                <a:effectLst/>
                <a:latin typeface="Times"/>
              </a:rPr>
              <a:t> </a:t>
            </a:r>
            <a:r>
              <a:rPr lang="en-US" sz="1800" i="1" dirty="0" err="1">
                <a:effectLst/>
                <a:latin typeface="Times"/>
              </a:rPr>
              <a:t>aleatorio</a:t>
            </a:r>
            <a:r>
              <a:rPr lang="en-US" sz="1800" i="1" dirty="0">
                <a:effectLst/>
                <a:latin typeface="Times"/>
              </a:rPr>
              <a:t>. </a:t>
            </a:r>
            <a:r>
              <a:rPr lang="en-US" sz="1800" dirty="0">
                <a:effectLst/>
                <a:latin typeface="Times"/>
              </a:rPr>
              <a:t>Si </a:t>
            </a:r>
            <a:r>
              <a:rPr lang="en-US" sz="1800" dirty="0" err="1">
                <a:effectLst/>
                <a:latin typeface="Times"/>
              </a:rPr>
              <a:t>el</a:t>
            </a:r>
            <a:r>
              <a:rPr lang="en-US" sz="1800" dirty="0">
                <a:effectLst/>
                <a:latin typeface="Times"/>
              </a:rPr>
              <a:t> </a:t>
            </a:r>
            <a:r>
              <a:rPr lang="en-US" sz="1800" dirty="0" err="1">
                <a:effectLst/>
                <a:latin typeface="Times"/>
              </a:rPr>
              <a:t>movimiento</a:t>
            </a:r>
            <a:r>
              <a:rPr lang="en-US" sz="1800" dirty="0">
                <a:effectLst/>
                <a:latin typeface="Times"/>
              </a:rPr>
              <a:t> </a:t>
            </a:r>
            <a:r>
              <a:rPr lang="en-US" sz="1800" dirty="0" err="1">
                <a:effectLst/>
                <a:latin typeface="Times"/>
              </a:rPr>
              <a:t>mejora</a:t>
            </a:r>
            <a:r>
              <a:rPr lang="en-US" sz="1800" dirty="0">
                <a:effectLst/>
                <a:latin typeface="Times"/>
              </a:rPr>
              <a:t> la </a:t>
            </a:r>
            <a:r>
              <a:rPr lang="en-US" sz="1800" dirty="0" err="1">
                <a:effectLst/>
                <a:latin typeface="Times"/>
              </a:rPr>
              <a:t>situación</a:t>
            </a:r>
            <a:r>
              <a:rPr lang="en-US" sz="1800" dirty="0">
                <a:effectLst/>
                <a:latin typeface="Times"/>
              </a:rPr>
              <a:t>, es </a:t>
            </a:r>
            <a:r>
              <a:rPr lang="en-US" sz="1800" dirty="0" err="1">
                <a:effectLst/>
                <a:latin typeface="Times"/>
              </a:rPr>
              <a:t>siempre</a:t>
            </a:r>
            <a:r>
              <a:rPr lang="en-US" sz="1800" dirty="0">
                <a:effectLst/>
                <a:latin typeface="Times"/>
              </a:rPr>
              <a:t> </a:t>
            </a:r>
            <a:r>
              <a:rPr lang="en-US" sz="1800" dirty="0" err="1">
                <a:effectLst/>
                <a:latin typeface="Times"/>
              </a:rPr>
              <a:t>aceptado</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t>Boltzmann</a:t>
            </a:r>
            <a:r>
              <a:rPr lang="en-US" sz="1800" dirty="0">
                <a:effectLst/>
                <a:latin typeface="Times"/>
              </a:rPr>
              <a:t> </a:t>
            </a:r>
            <a:r>
              <a:rPr lang="en-US" sz="2800" dirty="0"/>
              <a:t>discovered that the prevalence of a state of energy in a thermodynamic ensemble, such as the molecules in a gas, is proportional to exp(-E/</a:t>
            </a:r>
            <a:r>
              <a:rPr lang="en-US" sz="2800" dirty="0" err="1"/>
              <a:t>kT</a:t>
            </a:r>
            <a:r>
              <a:rPr lang="en-US" sz="2800" dirty="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Por </a:t>
            </a:r>
            <a:r>
              <a:rPr lang="en-US" sz="1800" dirty="0" err="1">
                <a:effectLst/>
                <a:latin typeface="Times"/>
              </a:rPr>
              <a:t>otra</a:t>
            </a:r>
            <a:r>
              <a:rPr lang="en-US" sz="1800" dirty="0">
                <a:effectLst/>
                <a:latin typeface="Times"/>
              </a:rPr>
              <a:t> </a:t>
            </a:r>
            <a:r>
              <a:rPr lang="en-US" sz="1800" dirty="0" err="1">
                <a:effectLst/>
                <a:latin typeface="Times"/>
              </a:rPr>
              <a:t>parte</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algoritmo</a:t>
            </a:r>
            <a:r>
              <a:rPr lang="en-US" sz="1800" dirty="0">
                <a:effectLst/>
                <a:latin typeface="Times"/>
              </a:rPr>
              <a:t> </a:t>
            </a:r>
            <a:r>
              <a:rPr lang="en-US" sz="1800" dirty="0" err="1">
                <a:effectLst/>
                <a:latin typeface="Times"/>
              </a:rPr>
              <a:t>acepta</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movimiento</a:t>
            </a:r>
            <a:r>
              <a:rPr lang="en-US" sz="1800" dirty="0">
                <a:effectLst/>
                <a:latin typeface="Times"/>
              </a:rPr>
              <a:t> con </a:t>
            </a:r>
            <a:r>
              <a:rPr lang="en-US" sz="1800" dirty="0" err="1">
                <a:effectLst/>
                <a:latin typeface="Times"/>
              </a:rPr>
              <a:t>una</a:t>
            </a:r>
            <a:r>
              <a:rPr lang="en-US" sz="1800" dirty="0">
                <a:effectLst/>
                <a:latin typeface="Times"/>
              </a:rPr>
              <a:t> </a:t>
            </a:r>
            <a:r>
              <a:rPr lang="en-US" sz="1800" dirty="0" err="1">
                <a:effectLst/>
                <a:latin typeface="Times"/>
              </a:rPr>
              <a:t>probabilidad</a:t>
            </a:r>
            <a:r>
              <a:rPr lang="en-US" sz="1800" dirty="0">
                <a:effectLst/>
                <a:latin typeface="Times"/>
              </a:rPr>
              <a:t> </a:t>
            </a:r>
            <a:r>
              <a:rPr lang="en-US" sz="1800" dirty="0" err="1">
                <a:effectLst/>
                <a:latin typeface="Times"/>
              </a:rPr>
              <a:t>menor</a:t>
            </a:r>
            <a:r>
              <a:rPr lang="en-US" sz="1800" dirty="0">
                <a:effectLst/>
                <a:latin typeface="Times"/>
              </a:rPr>
              <a:t> que uno. La </a:t>
            </a:r>
            <a:r>
              <a:rPr lang="en-US" sz="1800" dirty="0" err="1">
                <a:effectLst/>
                <a:latin typeface="Times"/>
              </a:rPr>
              <a:t>probabilidad</a:t>
            </a:r>
            <a:r>
              <a:rPr lang="en-US" sz="1800" dirty="0">
                <a:effectLst/>
                <a:latin typeface="Times"/>
              </a:rPr>
              <a:t> se </a:t>
            </a:r>
            <a:r>
              <a:rPr lang="en-US" sz="1800" dirty="0" err="1">
                <a:effectLst/>
                <a:latin typeface="Times"/>
              </a:rPr>
              <a:t>disminuye</a:t>
            </a:r>
            <a:r>
              <a:rPr lang="en-US" sz="1800" dirty="0">
                <a:effectLst/>
                <a:latin typeface="Times"/>
              </a:rPr>
              <a:t> </a:t>
            </a:r>
            <a:r>
              <a:rPr lang="en-US" sz="1800" dirty="0" err="1">
                <a:effectLst/>
                <a:latin typeface="Times"/>
              </a:rPr>
              <a:t>exponencialmente</a:t>
            </a:r>
            <a:r>
              <a:rPr lang="en-US" sz="1800" dirty="0">
                <a:effectLst/>
                <a:latin typeface="Times"/>
              </a:rPr>
              <a:t> con la «</a:t>
            </a:r>
            <a:r>
              <a:rPr lang="en-US" sz="1800" dirty="0" err="1">
                <a:effectLst/>
                <a:latin typeface="Times"/>
              </a:rPr>
              <a:t>maldad</a:t>
            </a:r>
            <a:r>
              <a:rPr lang="en-US" sz="1800" dirty="0">
                <a:effectLst/>
                <a:latin typeface="Times"/>
              </a:rPr>
              <a:t>» de mov </a:t>
            </a:r>
            <a:r>
              <a:rPr lang="en-US" sz="1800" dirty="0" err="1">
                <a:effectLst/>
                <a:latin typeface="Times"/>
              </a:rPr>
              <a:t>miento</a:t>
            </a:r>
            <a:r>
              <a:rPr lang="en-US" sz="1800" dirty="0">
                <a:effectLst/>
                <a:latin typeface="Times"/>
              </a:rPr>
              <a:t> (la </a:t>
            </a:r>
            <a:r>
              <a:rPr lang="en-US" sz="1800" dirty="0" err="1">
                <a:effectLst/>
                <a:latin typeface="Times"/>
              </a:rPr>
              <a:t>cantidad</a:t>
            </a:r>
            <a:r>
              <a:rPr lang="en-US" sz="1800" dirty="0">
                <a:effectLst/>
                <a:latin typeface="Times"/>
              </a:rPr>
              <a:t> </a:t>
            </a:r>
            <a:r>
              <a:rPr lang="en-US" sz="1800" dirty="0">
                <a:effectLst/>
                <a:latin typeface="Symbol" pitchFamily="2" charset="2"/>
              </a:rPr>
              <a:t>∆</a:t>
            </a:r>
            <a:r>
              <a:rPr lang="en-US" sz="1800" i="1" dirty="0">
                <a:effectLst/>
                <a:latin typeface="Times"/>
              </a:rPr>
              <a:t>E </a:t>
            </a:r>
            <a:r>
              <a:rPr lang="en-US" sz="1800" dirty="0" err="1">
                <a:effectLst/>
                <a:latin typeface="Times"/>
              </a:rPr>
              <a:t>por</a:t>
            </a:r>
            <a:r>
              <a:rPr lang="en-US" sz="1800" dirty="0">
                <a:effectLst/>
                <a:latin typeface="Times"/>
              </a:rPr>
              <a:t> la que se </a:t>
            </a:r>
            <a:r>
              <a:rPr lang="en-US" sz="1800" dirty="0" err="1">
                <a:effectLst/>
                <a:latin typeface="Times"/>
              </a:rPr>
              <a:t>empeora</a:t>
            </a:r>
            <a:r>
              <a:rPr lang="en-US" sz="1800" dirty="0">
                <a:effectLst/>
                <a:latin typeface="Times"/>
              </a:rPr>
              <a:t> la </a:t>
            </a:r>
            <a:r>
              <a:rPr lang="en-US" sz="1800" dirty="0" err="1">
                <a:effectLst/>
                <a:latin typeface="Times"/>
              </a:rPr>
              <a:t>evaluación</a:t>
            </a:r>
            <a:r>
              <a:rPr lang="en-US" sz="1800" dirty="0">
                <a:effectLst/>
                <a:latin typeface="Times"/>
              </a:rPr>
              <a:t>). La </a:t>
            </a:r>
            <a:r>
              <a:rPr lang="en-US" sz="1800" dirty="0" err="1">
                <a:effectLst/>
                <a:latin typeface="Times"/>
              </a:rPr>
              <a:t>probabilidad</a:t>
            </a:r>
            <a:r>
              <a:rPr lang="en-US" sz="1800" dirty="0">
                <a:effectLst/>
                <a:latin typeface="Times"/>
              </a:rPr>
              <a:t> </a:t>
            </a:r>
            <a:r>
              <a:rPr lang="en-US" sz="1800" dirty="0" err="1">
                <a:effectLst/>
                <a:latin typeface="Times"/>
              </a:rPr>
              <a:t>también</a:t>
            </a:r>
            <a:r>
              <a:rPr lang="en-US" sz="1800" dirty="0">
                <a:effectLst/>
                <a:latin typeface="Times"/>
              </a:rPr>
              <a:t> </a:t>
            </a:r>
            <a:r>
              <a:rPr lang="en-US" sz="1800" dirty="0" err="1">
                <a:effectLst/>
                <a:latin typeface="Times"/>
              </a:rPr>
              <a:t>disminuye</a:t>
            </a:r>
            <a:r>
              <a:rPr lang="en-US" sz="1800" dirty="0">
                <a:effectLst/>
                <a:latin typeface="Times"/>
              </a:rPr>
              <a:t> </a:t>
            </a:r>
            <a:r>
              <a:rPr lang="en-US" sz="1800" dirty="0" err="1">
                <a:effectLst/>
                <a:latin typeface="Times"/>
              </a:rPr>
              <a:t>cuando</a:t>
            </a:r>
            <a:r>
              <a:rPr lang="en-US" sz="1800" dirty="0">
                <a:effectLst/>
                <a:latin typeface="Times"/>
              </a:rPr>
              <a:t> «la </a:t>
            </a:r>
            <a:r>
              <a:rPr lang="en-US" sz="1800" dirty="0" err="1">
                <a:effectLst/>
                <a:latin typeface="Times"/>
              </a:rPr>
              <a:t>temperatura»</a:t>
            </a:r>
            <a:r>
              <a:rPr lang="en-US" sz="1800" i="1" dirty="0" err="1">
                <a:effectLst/>
                <a:latin typeface="Times"/>
              </a:rPr>
              <a:t>T</a:t>
            </a:r>
            <a:r>
              <a:rPr lang="en-US" sz="1800" i="1" dirty="0">
                <a:effectLst/>
                <a:latin typeface="Times"/>
              </a:rPr>
              <a:t> </a:t>
            </a:r>
            <a:r>
              <a:rPr lang="en-US" sz="1800" dirty="0" err="1">
                <a:effectLst/>
                <a:latin typeface="Times"/>
              </a:rPr>
              <a:t>baja</a:t>
            </a:r>
            <a:r>
              <a:rPr lang="en-US" sz="1800" dirty="0">
                <a:effectLst/>
                <a:latin typeface="Times"/>
              </a:rPr>
              <a:t>: </a:t>
            </a:r>
            <a:r>
              <a:rPr lang="en-US" sz="1800" dirty="0" err="1">
                <a:effectLst/>
                <a:latin typeface="Times"/>
              </a:rPr>
              <a:t>los</a:t>
            </a:r>
            <a:r>
              <a:rPr lang="en-US" sz="1800" dirty="0">
                <a:effectLst/>
                <a:latin typeface="Times"/>
              </a:rPr>
              <a:t> «</a:t>
            </a:r>
            <a:r>
              <a:rPr lang="en-US" sz="1800" dirty="0" err="1">
                <a:effectLst/>
                <a:latin typeface="Times"/>
              </a:rPr>
              <a:t>malos</a:t>
            </a:r>
            <a:r>
              <a:rPr lang="en-US" sz="1800" dirty="0">
                <a:effectLst/>
                <a:latin typeface="Times"/>
              </a:rPr>
              <a:t>» </a:t>
            </a:r>
            <a:r>
              <a:rPr lang="en-US" sz="1800" dirty="0" err="1">
                <a:effectLst/>
                <a:latin typeface="Times"/>
              </a:rPr>
              <a:t>movimientos</a:t>
            </a:r>
            <a:r>
              <a:rPr lang="en-US" sz="1800" dirty="0">
                <a:effectLst/>
                <a:latin typeface="Times"/>
              </a:rPr>
              <a:t> son </a:t>
            </a:r>
            <a:r>
              <a:rPr lang="en-US" sz="1800" dirty="0" err="1">
                <a:effectLst/>
                <a:latin typeface="Times"/>
              </a:rPr>
              <a:t>más</a:t>
            </a:r>
            <a:r>
              <a:rPr lang="en-US" sz="1800" dirty="0">
                <a:effectLst/>
                <a:latin typeface="Times"/>
              </a:rPr>
              <a:t> </a:t>
            </a:r>
            <a:r>
              <a:rPr lang="en-US" sz="1800" dirty="0" err="1">
                <a:effectLst/>
                <a:latin typeface="Times"/>
              </a:rPr>
              <a:t>probables</a:t>
            </a:r>
            <a:r>
              <a:rPr lang="en-US" sz="1800" dirty="0">
                <a:effectLst/>
                <a:latin typeface="Times"/>
              </a:rPr>
              <a:t> al </a:t>
            </a:r>
            <a:r>
              <a:rPr lang="en-US" sz="1800" dirty="0" err="1">
                <a:effectLst/>
                <a:latin typeface="Times"/>
              </a:rPr>
              <a:t>comienzo</a:t>
            </a:r>
            <a:r>
              <a:rPr lang="en-US" sz="1800" dirty="0">
                <a:effectLst/>
                <a:latin typeface="Times"/>
              </a:rPr>
              <a:t> </a:t>
            </a:r>
            <a:r>
              <a:rPr lang="en-US" sz="1800" dirty="0" err="1">
                <a:effectLst/>
                <a:latin typeface="Times"/>
              </a:rPr>
              <a:t>cuando</a:t>
            </a:r>
            <a:r>
              <a:rPr lang="en-US" sz="1800" dirty="0">
                <a:effectLst/>
                <a:latin typeface="Times"/>
              </a:rPr>
              <a:t> la </a:t>
            </a:r>
            <a:r>
              <a:rPr lang="en-US" sz="1800" dirty="0" err="1">
                <a:effectLst/>
                <a:latin typeface="Times"/>
              </a:rPr>
              <a:t>temperatura</a:t>
            </a:r>
            <a:r>
              <a:rPr lang="en-US" sz="1800" dirty="0">
                <a:effectLst/>
                <a:latin typeface="Times"/>
              </a:rPr>
              <a:t> es </a:t>
            </a:r>
            <a:r>
              <a:rPr lang="en-US" sz="1800" dirty="0" err="1">
                <a:effectLst/>
                <a:latin typeface="Times"/>
              </a:rPr>
              <a:t>alta</a:t>
            </a:r>
            <a:r>
              <a:rPr lang="en-US" sz="1800" dirty="0">
                <a:effectLst/>
                <a:latin typeface="Times"/>
              </a:rPr>
              <a:t>, y se </a:t>
            </a:r>
            <a:r>
              <a:rPr lang="en-US" sz="1800" dirty="0" err="1">
                <a:effectLst/>
                <a:latin typeface="Times"/>
              </a:rPr>
              <a:t>hacen</a:t>
            </a:r>
            <a:r>
              <a:rPr lang="en-US" sz="1800" dirty="0">
                <a:effectLst/>
                <a:latin typeface="Times"/>
              </a:rPr>
              <a:t> </a:t>
            </a:r>
            <a:r>
              <a:rPr lang="en-US" sz="1800" dirty="0" err="1">
                <a:effectLst/>
                <a:latin typeface="Times"/>
              </a:rPr>
              <a:t>más</a:t>
            </a:r>
            <a:r>
              <a:rPr lang="en-US" sz="1800" dirty="0">
                <a:effectLst/>
                <a:latin typeface="Times"/>
              </a:rPr>
              <a:t> </a:t>
            </a:r>
            <a:r>
              <a:rPr lang="en-US" sz="1800" dirty="0" err="1">
                <a:effectLst/>
                <a:latin typeface="Times"/>
              </a:rPr>
              <a:t>improbables</a:t>
            </a:r>
            <a:r>
              <a:rPr lang="en-US" sz="1800" dirty="0">
                <a:effectLst/>
                <a:latin typeface="Times"/>
              </a:rPr>
              <a:t> </a:t>
            </a:r>
            <a:r>
              <a:rPr lang="en-US" sz="1800" dirty="0" err="1">
                <a:effectLst/>
                <a:latin typeface="Times"/>
              </a:rPr>
              <a:t>cuando</a:t>
            </a:r>
            <a:r>
              <a:rPr lang="en-US" sz="1800" dirty="0">
                <a:effectLst/>
                <a:latin typeface="Times"/>
              </a:rPr>
              <a:t> </a:t>
            </a:r>
            <a:r>
              <a:rPr lang="en-US" sz="1800" i="1" dirty="0">
                <a:effectLst/>
                <a:latin typeface="Times"/>
              </a:rPr>
              <a:t>T </a:t>
            </a:r>
            <a:r>
              <a:rPr lang="en-US" sz="1800" dirty="0" err="1">
                <a:effectLst/>
                <a:latin typeface="Times"/>
              </a:rPr>
              <a:t>disminuye</a:t>
            </a:r>
            <a:r>
              <a:rPr lang="en-US" sz="1800" dirty="0">
                <a:effectLst/>
                <a:latin typeface="Times"/>
              </a:rPr>
              <a:t>. Uno </a:t>
            </a:r>
            <a:r>
              <a:rPr lang="en-US" sz="1800" dirty="0" err="1">
                <a:effectLst/>
                <a:latin typeface="Times"/>
              </a:rPr>
              <a:t>puede</a:t>
            </a:r>
            <a:r>
              <a:rPr lang="en-US" sz="1800" dirty="0">
                <a:effectLst/>
                <a:latin typeface="Times"/>
              </a:rPr>
              <a:t> </a:t>
            </a:r>
            <a:r>
              <a:rPr lang="en-US" sz="1800" dirty="0" err="1">
                <a:effectLst/>
                <a:latin typeface="Times"/>
              </a:rPr>
              <a:t>demostrar</a:t>
            </a:r>
            <a:r>
              <a:rPr lang="en-US" sz="1800" dirty="0">
                <a:effectLst/>
                <a:latin typeface="Times"/>
              </a:rPr>
              <a:t> que </a:t>
            </a:r>
            <a:r>
              <a:rPr lang="en-US" sz="1800" dirty="0" err="1">
                <a:effectLst/>
                <a:latin typeface="Times"/>
              </a:rPr>
              <a:t>si</a:t>
            </a:r>
            <a:r>
              <a:rPr lang="en-US" sz="1800" dirty="0">
                <a:effectLst/>
                <a:latin typeface="Times"/>
              </a:rPr>
              <a:t> </a:t>
            </a:r>
            <a:r>
              <a:rPr lang="en-US" sz="1800" dirty="0" err="1">
                <a:effectLst/>
                <a:latin typeface="Times"/>
              </a:rPr>
              <a:t>el</a:t>
            </a:r>
            <a:r>
              <a:rPr lang="en-US" sz="1800" dirty="0">
                <a:effectLst/>
                <a:latin typeface="Times"/>
              </a:rPr>
              <a:t> </a:t>
            </a:r>
            <a:r>
              <a:rPr lang="en-US" sz="1800" i="1" dirty="0" err="1">
                <a:effectLst/>
                <a:latin typeface="Times"/>
              </a:rPr>
              <a:t>esquema</a:t>
            </a:r>
            <a:r>
              <a:rPr lang="en-US" sz="1800" i="1" dirty="0">
                <a:effectLst/>
                <a:latin typeface="Times"/>
              </a:rPr>
              <a:t> </a:t>
            </a:r>
            <a:r>
              <a:rPr lang="en-US" sz="1800" dirty="0" err="1">
                <a:effectLst/>
                <a:latin typeface="Times"/>
              </a:rPr>
              <a:t>disminuye</a:t>
            </a:r>
            <a:r>
              <a:rPr lang="en-US" sz="1800" dirty="0">
                <a:effectLst/>
                <a:latin typeface="Times"/>
              </a:rPr>
              <a:t> </a:t>
            </a:r>
            <a:r>
              <a:rPr lang="en-US" sz="1800" i="1" dirty="0">
                <a:effectLst/>
                <a:latin typeface="Times"/>
              </a:rPr>
              <a:t>T </a:t>
            </a:r>
            <a:r>
              <a:rPr lang="en-US" sz="1800" dirty="0" err="1">
                <a:effectLst/>
                <a:latin typeface="Times"/>
              </a:rPr>
              <a:t>bastante</a:t>
            </a:r>
            <a:r>
              <a:rPr lang="en-US" sz="1800" dirty="0">
                <a:effectLst/>
                <a:latin typeface="Times"/>
              </a:rPr>
              <a:t> </a:t>
            </a:r>
            <a:r>
              <a:rPr lang="en-US" sz="1800" dirty="0" err="1">
                <a:effectLst/>
                <a:latin typeface="Times"/>
              </a:rPr>
              <a:t>despacio</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algoritmo</a:t>
            </a:r>
            <a:r>
              <a:rPr lang="en-US" sz="1800" dirty="0">
                <a:effectLst/>
                <a:latin typeface="Times"/>
              </a:rPr>
              <a:t> </a:t>
            </a:r>
            <a:r>
              <a:rPr lang="en-US" sz="1800" dirty="0" err="1">
                <a:effectLst/>
                <a:latin typeface="Times"/>
              </a:rPr>
              <a:t>encontrara</a:t>
            </a:r>
            <a:r>
              <a:rPr lang="en-US" sz="1800" dirty="0">
                <a:effectLst/>
                <a:latin typeface="Times"/>
              </a:rPr>
              <a:t>́ un </a:t>
            </a:r>
            <a:r>
              <a:rPr lang="en-US" sz="1800" dirty="0" err="1">
                <a:effectLst/>
                <a:latin typeface="Times"/>
              </a:rPr>
              <a:t>óptimo</a:t>
            </a:r>
            <a:r>
              <a:rPr lang="en-US" sz="1800" dirty="0">
                <a:effectLst/>
                <a:latin typeface="Times"/>
              </a:rPr>
              <a:t> global con </a:t>
            </a:r>
            <a:r>
              <a:rPr lang="en-US" sz="1800" dirty="0" err="1">
                <a:effectLst/>
                <a:latin typeface="Times"/>
              </a:rPr>
              <a:t>probabilidad</a:t>
            </a:r>
            <a:r>
              <a:rPr lang="en-US" sz="1800" dirty="0">
                <a:effectLst/>
                <a:latin typeface="Times"/>
              </a:rPr>
              <a:t> </a:t>
            </a:r>
            <a:r>
              <a:rPr lang="en-US" sz="1800" dirty="0" err="1">
                <a:effectLst/>
                <a:latin typeface="Times"/>
              </a:rPr>
              <a:t>cerca</a:t>
            </a:r>
            <a:r>
              <a:rPr lang="en-US" sz="1800" dirty="0">
                <a:effectLst/>
                <a:latin typeface="Times"/>
              </a:rPr>
              <a:t> de uno. </a:t>
            </a: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29</a:t>
            </a:fld>
            <a:endParaRPr lang="es-ES_tradnl"/>
          </a:p>
        </p:txBody>
      </p:sp>
    </p:spTree>
    <p:extLst>
      <p:ext uri="{BB962C8B-B14F-4D97-AF65-F5344CB8AC3E}">
        <p14:creationId xmlns:p14="http://schemas.microsoft.com/office/powerpoint/2010/main" val="5122142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En el metal cuando se calienta, cambia varias veces de estados (configuración de sus moléculas)</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30</a:t>
            </a:fld>
            <a:endParaRPr lang="es-ES_tradnl"/>
          </a:p>
        </p:txBody>
      </p:sp>
    </p:spTree>
    <p:extLst>
      <p:ext uri="{BB962C8B-B14F-4D97-AF65-F5344CB8AC3E}">
        <p14:creationId xmlns:p14="http://schemas.microsoft.com/office/powerpoint/2010/main" val="29118801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31</a:t>
            </a:fld>
            <a:endParaRPr lang="es-ES_tradnl"/>
          </a:p>
        </p:txBody>
      </p:sp>
    </p:spTree>
    <p:extLst>
      <p:ext uri="{BB962C8B-B14F-4D97-AF65-F5344CB8AC3E}">
        <p14:creationId xmlns:p14="http://schemas.microsoft.com/office/powerpoint/2010/main" val="11358941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a:t>
            </a:fld>
            <a:endParaRPr lang="es-ES_tradnl"/>
          </a:p>
        </p:txBody>
      </p:sp>
    </p:spTree>
    <p:extLst>
      <p:ext uri="{BB962C8B-B14F-4D97-AF65-F5344CB8AC3E}">
        <p14:creationId xmlns:p14="http://schemas.microsoft.com/office/powerpoint/2010/main" val="10637739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32</a:t>
            </a:fld>
            <a:endParaRPr lang="es-ES_tradnl"/>
          </a:p>
        </p:txBody>
      </p:sp>
    </p:spTree>
    <p:extLst>
      <p:ext uri="{BB962C8B-B14F-4D97-AF65-F5344CB8AC3E}">
        <p14:creationId xmlns:p14="http://schemas.microsoft.com/office/powerpoint/2010/main" val="13287375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33</a:t>
            </a:fld>
            <a:endParaRPr lang="es-ES_tradnl"/>
          </a:p>
        </p:txBody>
      </p:sp>
    </p:spTree>
    <p:extLst>
      <p:ext uri="{BB962C8B-B14F-4D97-AF65-F5344CB8AC3E}">
        <p14:creationId xmlns:p14="http://schemas.microsoft.com/office/powerpoint/2010/main" val="393369870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34</a:t>
            </a:fld>
            <a:endParaRPr lang="es-ES_tradnl"/>
          </a:p>
        </p:txBody>
      </p:sp>
    </p:spTree>
    <p:extLst>
      <p:ext uri="{BB962C8B-B14F-4D97-AF65-F5344CB8AC3E}">
        <p14:creationId xmlns:p14="http://schemas.microsoft.com/office/powerpoint/2010/main" val="67803481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35</a:t>
            </a:fld>
            <a:endParaRPr lang="es-ES_tradnl"/>
          </a:p>
        </p:txBody>
      </p:sp>
    </p:spTree>
    <p:extLst>
      <p:ext uri="{BB962C8B-B14F-4D97-AF65-F5344CB8AC3E}">
        <p14:creationId xmlns:p14="http://schemas.microsoft.com/office/powerpoint/2010/main" val="3765176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36</a:t>
            </a:fld>
            <a:endParaRPr lang="es-ES_tradnl"/>
          </a:p>
        </p:txBody>
      </p:sp>
    </p:spTree>
    <p:extLst>
      <p:ext uri="{BB962C8B-B14F-4D97-AF65-F5344CB8AC3E}">
        <p14:creationId xmlns:p14="http://schemas.microsoft.com/office/powerpoint/2010/main" val="169998263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37</a:t>
            </a:fld>
            <a:endParaRPr lang="es-ES_tradnl"/>
          </a:p>
        </p:txBody>
      </p:sp>
    </p:spTree>
    <p:extLst>
      <p:ext uri="{BB962C8B-B14F-4D97-AF65-F5344CB8AC3E}">
        <p14:creationId xmlns:p14="http://schemas.microsoft.com/office/powerpoint/2010/main" val="27688535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r>
              <a:rPr lang="en-US" sz="1800" dirty="0">
                <a:effectLst/>
                <a:latin typeface="Times"/>
              </a:rPr>
              <a:t>Una </a:t>
            </a:r>
            <a:r>
              <a:rPr lang="en-US" sz="1800" dirty="0" err="1">
                <a:effectLst/>
                <a:latin typeface="Times"/>
              </a:rPr>
              <a:t>función</a:t>
            </a:r>
            <a:r>
              <a:rPr lang="en-US" sz="1800" dirty="0">
                <a:effectLst/>
                <a:latin typeface="Times"/>
              </a:rPr>
              <a:t> de </a:t>
            </a:r>
            <a:r>
              <a:rPr lang="en-US" sz="1800" dirty="0" err="1">
                <a:effectLst/>
                <a:latin typeface="Times"/>
              </a:rPr>
              <a:t>idoneidad</a:t>
            </a:r>
            <a:r>
              <a:rPr lang="en-US" sz="1800" dirty="0">
                <a:effectLst/>
                <a:latin typeface="Times"/>
              </a:rPr>
              <a:t> </a:t>
            </a:r>
            <a:r>
              <a:rPr lang="en-US" sz="1800" dirty="0" err="1">
                <a:effectLst/>
                <a:latin typeface="Times"/>
              </a:rPr>
              <a:t>debería</a:t>
            </a:r>
            <a:r>
              <a:rPr lang="en-US" sz="1800" dirty="0">
                <a:effectLst/>
                <a:latin typeface="Times"/>
              </a:rPr>
              <a:t> </a:t>
            </a:r>
            <a:r>
              <a:rPr lang="en-US" sz="1800" dirty="0" err="1">
                <a:effectLst/>
                <a:latin typeface="Times"/>
              </a:rPr>
              <a:t>devolver</a:t>
            </a:r>
            <a:r>
              <a:rPr lang="en-US" sz="1800" dirty="0">
                <a:effectLst/>
                <a:latin typeface="Times"/>
              </a:rPr>
              <a:t> </a:t>
            </a:r>
            <a:r>
              <a:rPr lang="en-US" sz="1800" dirty="0" err="1">
                <a:effectLst/>
                <a:latin typeface="Times"/>
              </a:rPr>
              <a:t>valores</a:t>
            </a:r>
            <a:r>
              <a:rPr lang="en-US" sz="1800" dirty="0">
                <a:effectLst/>
                <a:latin typeface="Times"/>
              </a:rPr>
              <a:t> </a:t>
            </a:r>
            <a:r>
              <a:rPr lang="en-US" sz="1800" dirty="0" err="1">
                <a:effectLst/>
                <a:latin typeface="Times"/>
              </a:rPr>
              <a:t>más</a:t>
            </a:r>
            <a:r>
              <a:rPr lang="en-US" sz="1800" dirty="0">
                <a:effectLst/>
                <a:latin typeface="Times"/>
              </a:rPr>
              <a:t> altos para </a:t>
            </a:r>
            <a:r>
              <a:rPr lang="en-US" sz="1800" dirty="0" err="1">
                <a:effectLst/>
                <a:latin typeface="Times"/>
              </a:rPr>
              <a:t>estados</a:t>
            </a:r>
            <a:r>
              <a:rPr lang="en-US" sz="1800" dirty="0">
                <a:effectLst/>
                <a:latin typeface="Times"/>
              </a:rPr>
              <a:t> </a:t>
            </a:r>
            <a:r>
              <a:rPr lang="en-US" sz="1800" dirty="0" err="1">
                <a:effectLst/>
                <a:latin typeface="Times"/>
              </a:rPr>
              <a:t>mejores</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En</a:t>
            </a:r>
            <a:r>
              <a:rPr lang="en-US" sz="1800" dirty="0">
                <a:effectLst/>
                <a:latin typeface="Times"/>
              </a:rPr>
              <a:t> </a:t>
            </a:r>
            <a:r>
              <a:rPr lang="en-US" sz="1800" dirty="0" err="1">
                <a:effectLst/>
                <a:latin typeface="Times"/>
              </a:rPr>
              <a:t>esta</a:t>
            </a:r>
            <a:r>
              <a:rPr lang="en-US" sz="1800" dirty="0">
                <a:effectLst/>
                <a:latin typeface="Times"/>
              </a:rPr>
              <a:t> </a:t>
            </a:r>
            <a:r>
              <a:rPr lang="en-US" sz="1800" dirty="0" err="1">
                <a:effectLst/>
                <a:latin typeface="Times"/>
              </a:rPr>
              <a:t>variante</a:t>
            </a:r>
            <a:r>
              <a:rPr lang="en-US" sz="1800" dirty="0">
                <a:effectLst/>
                <a:latin typeface="Times"/>
              </a:rPr>
              <a:t> particular del </a:t>
            </a:r>
            <a:r>
              <a:rPr lang="en-US" sz="1800" dirty="0" err="1">
                <a:effectLst/>
                <a:latin typeface="Times"/>
              </a:rPr>
              <a:t>algoritmo</a:t>
            </a:r>
            <a:r>
              <a:rPr lang="en-US" sz="1800" dirty="0">
                <a:effectLst/>
                <a:latin typeface="Times"/>
              </a:rPr>
              <a:t> </a:t>
            </a:r>
            <a:r>
              <a:rPr lang="en-US" sz="1800" dirty="0" err="1">
                <a:effectLst/>
                <a:latin typeface="Times"/>
              </a:rPr>
              <a:t>genético</a:t>
            </a:r>
            <a:r>
              <a:rPr lang="en-US" sz="1800" dirty="0">
                <a:effectLst/>
                <a:latin typeface="Times"/>
              </a:rPr>
              <a:t>, la </a:t>
            </a:r>
            <a:r>
              <a:rPr lang="en-US" sz="1800" dirty="0" err="1">
                <a:effectLst/>
                <a:latin typeface="Times"/>
              </a:rPr>
              <a:t>probabilidad</a:t>
            </a:r>
            <a:r>
              <a:rPr lang="en-US" sz="1800" dirty="0">
                <a:effectLst/>
                <a:latin typeface="Times"/>
              </a:rPr>
              <a:t> de ser </a:t>
            </a:r>
            <a:r>
              <a:rPr lang="en-US" sz="1800" dirty="0" err="1">
                <a:effectLst/>
                <a:latin typeface="Times"/>
              </a:rPr>
              <a:t>elegido</a:t>
            </a:r>
            <a:r>
              <a:rPr lang="en-US" sz="1800" dirty="0">
                <a:effectLst/>
                <a:latin typeface="Times"/>
              </a:rPr>
              <a:t> para la </a:t>
            </a:r>
            <a:r>
              <a:rPr lang="en-US" sz="1800" dirty="0" err="1">
                <a:effectLst/>
                <a:latin typeface="Times"/>
              </a:rPr>
              <a:t>reproducción</a:t>
            </a:r>
            <a:r>
              <a:rPr lang="en-US" sz="1800" dirty="0">
                <a:effectLst/>
                <a:latin typeface="Times"/>
              </a:rPr>
              <a:t> es </a:t>
            </a:r>
            <a:r>
              <a:rPr lang="en-US" sz="1800" dirty="0" err="1">
                <a:effectLst/>
                <a:latin typeface="Times"/>
              </a:rPr>
              <a:t>directamente</a:t>
            </a:r>
            <a:r>
              <a:rPr lang="en-US" sz="1800" dirty="0">
                <a:effectLst/>
                <a:latin typeface="Times"/>
              </a:rPr>
              <a:t> </a:t>
            </a:r>
            <a:r>
              <a:rPr lang="en-US" sz="1800" dirty="0" err="1">
                <a:effectLst/>
                <a:latin typeface="Times"/>
              </a:rPr>
              <a:t>proporcional</a:t>
            </a:r>
            <a:r>
              <a:rPr lang="en-US" sz="1800" dirty="0">
                <a:effectLst/>
                <a:latin typeface="Times"/>
              </a:rPr>
              <a:t> al </a:t>
            </a:r>
            <a:r>
              <a:rPr lang="en-US" sz="1800" dirty="0" err="1">
                <a:effectLst/>
                <a:latin typeface="Times"/>
              </a:rPr>
              <a:t>resul</a:t>
            </a:r>
            <a:r>
              <a:rPr lang="en-US" sz="1800" dirty="0">
                <a:effectLst/>
                <a:latin typeface="Times"/>
              </a:rPr>
              <a:t>- </a:t>
            </a:r>
            <a:r>
              <a:rPr lang="en-US" sz="1800" dirty="0" err="1">
                <a:effectLst/>
                <a:latin typeface="Times"/>
              </a:rPr>
              <a:t>tado</a:t>
            </a:r>
            <a:r>
              <a:rPr lang="en-US" sz="1800" dirty="0">
                <a:effectLst/>
                <a:latin typeface="Times"/>
              </a:rPr>
              <a:t> de </a:t>
            </a:r>
            <a:r>
              <a:rPr lang="en-US" sz="1800" dirty="0" err="1">
                <a:effectLst/>
                <a:latin typeface="Times"/>
              </a:rPr>
              <a:t>idoneidad</a:t>
            </a:r>
            <a:r>
              <a:rPr lang="en-US" sz="1800" dirty="0">
                <a:effectLst/>
                <a:latin typeface="Times"/>
              </a:rPr>
              <a:t>, y </a:t>
            </a:r>
            <a:r>
              <a:rPr lang="en-US" sz="1800" dirty="0" err="1">
                <a:effectLst/>
                <a:latin typeface="Times"/>
              </a:rPr>
              <a:t>los</a:t>
            </a:r>
            <a:r>
              <a:rPr lang="en-US" sz="1800" dirty="0">
                <a:effectLst/>
                <a:latin typeface="Times"/>
              </a:rPr>
              <a:t> </a:t>
            </a:r>
            <a:r>
              <a:rPr lang="en-US" sz="1800" dirty="0" err="1">
                <a:effectLst/>
                <a:latin typeface="Times"/>
              </a:rPr>
              <a:t>porcentajes</a:t>
            </a:r>
            <a:r>
              <a:rPr lang="en-US" sz="1800" dirty="0">
                <a:effectLst/>
                <a:latin typeface="Times"/>
              </a:rPr>
              <a:t> se </a:t>
            </a:r>
            <a:r>
              <a:rPr lang="en-US" sz="1800" dirty="0" err="1">
                <a:effectLst/>
                <a:latin typeface="Times"/>
              </a:rPr>
              <a:t>muestran</a:t>
            </a:r>
            <a:r>
              <a:rPr lang="en-US" sz="1800" dirty="0">
                <a:effectLst/>
                <a:latin typeface="Times"/>
              </a:rPr>
              <a:t> junto a </a:t>
            </a:r>
            <a:r>
              <a:rPr lang="en-US" sz="1800" dirty="0" err="1">
                <a:effectLst/>
                <a:latin typeface="Times"/>
              </a:rPr>
              <a:t>los</a:t>
            </a:r>
            <a:r>
              <a:rPr lang="en-US" sz="1800" dirty="0">
                <a:effectLst/>
                <a:latin typeface="Times"/>
              </a:rPr>
              <a:t> </a:t>
            </a:r>
            <a:r>
              <a:rPr lang="en-US" sz="1800" dirty="0" err="1">
                <a:effectLst/>
                <a:latin typeface="Times"/>
              </a:rPr>
              <a:t>tanteos</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En</a:t>
            </a:r>
            <a:r>
              <a:rPr lang="en-US" sz="1800" dirty="0">
                <a:effectLst/>
                <a:latin typeface="Times"/>
              </a:rPr>
              <a:t> (c), se </a:t>
            </a:r>
            <a:r>
              <a:rPr lang="en-US" sz="1800" dirty="0" err="1">
                <a:effectLst/>
                <a:latin typeface="Times"/>
              </a:rPr>
              <a:t>seleccionan</a:t>
            </a:r>
            <a:r>
              <a:rPr lang="en-US" sz="1800" dirty="0">
                <a:effectLst/>
                <a:latin typeface="Times"/>
              </a:rPr>
              <a:t> dos pares, de </a:t>
            </a:r>
            <a:r>
              <a:rPr lang="en-US" sz="1800" dirty="0" err="1">
                <a:effectLst/>
                <a:latin typeface="Times"/>
              </a:rPr>
              <a:t>manera</a:t>
            </a:r>
            <a:r>
              <a:rPr lang="en-US" sz="1800" dirty="0">
                <a:effectLst/>
                <a:latin typeface="Times"/>
              </a:rPr>
              <a:t> </a:t>
            </a:r>
            <a:r>
              <a:rPr lang="en-US" sz="1800" dirty="0" err="1">
                <a:effectLst/>
                <a:latin typeface="Times"/>
              </a:rPr>
              <a:t>aleatoria</a:t>
            </a:r>
            <a:r>
              <a:rPr lang="en-US" sz="1800" dirty="0">
                <a:effectLst/>
                <a:latin typeface="Times"/>
              </a:rPr>
              <a:t>, para la </a:t>
            </a:r>
            <a:r>
              <a:rPr lang="en-US" sz="1800" dirty="0" err="1">
                <a:effectLst/>
                <a:latin typeface="Times"/>
              </a:rPr>
              <a:t>reproducción</a:t>
            </a:r>
            <a:r>
              <a:rPr lang="en-US" sz="1800" dirty="0">
                <a:effectLst/>
                <a:latin typeface="Times"/>
              </a:rPr>
              <a:t>, de </a:t>
            </a:r>
            <a:r>
              <a:rPr lang="en-US" sz="1800" dirty="0" err="1">
                <a:effectLst/>
                <a:latin typeface="Times"/>
              </a:rPr>
              <a:t>acuer</a:t>
            </a:r>
            <a:r>
              <a:rPr lang="en-US" sz="1800" dirty="0">
                <a:effectLst/>
                <a:latin typeface="Times"/>
              </a:rPr>
              <a:t>- do con las </a:t>
            </a:r>
            <a:r>
              <a:rPr lang="en-US" sz="1800" dirty="0" err="1">
                <a:effectLst/>
                <a:latin typeface="Times"/>
              </a:rPr>
              <a:t>probabilidades</a:t>
            </a:r>
            <a:r>
              <a:rPr lang="en-US" sz="1800" dirty="0">
                <a:effectLst/>
                <a:latin typeface="Times"/>
              </a:rPr>
              <a:t> </a:t>
            </a:r>
            <a:r>
              <a:rPr lang="en-US" sz="1800" dirty="0" err="1">
                <a:effectLst/>
                <a:latin typeface="Times"/>
              </a:rPr>
              <a:t>en</a:t>
            </a:r>
            <a:r>
              <a:rPr lang="en-US" sz="1800" dirty="0">
                <a:effectLst/>
                <a:latin typeface="Times"/>
              </a:rPr>
              <a:t> (b). </a:t>
            </a:r>
            <a:r>
              <a:rPr lang="en-US" sz="1800" dirty="0" err="1">
                <a:effectLst/>
                <a:latin typeface="Times"/>
              </a:rPr>
              <a:t>Notemos</a:t>
            </a:r>
            <a:r>
              <a:rPr lang="en-US" sz="1800" dirty="0">
                <a:effectLst/>
                <a:latin typeface="Times"/>
              </a:rPr>
              <a:t> que un </a:t>
            </a:r>
            <a:r>
              <a:rPr lang="en-US" sz="1800" dirty="0" err="1">
                <a:effectLst/>
                <a:latin typeface="Times"/>
              </a:rPr>
              <a:t>individuo</a:t>
            </a:r>
            <a:r>
              <a:rPr lang="en-US" sz="1800" dirty="0">
                <a:effectLst/>
                <a:latin typeface="Times"/>
              </a:rPr>
              <a:t> se </a:t>
            </a:r>
            <a:r>
              <a:rPr lang="en-US" sz="1800" dirty="0" err="1">
                <a:effectLst/>
                <a:latin typeface="Times"/>
              </a:rPr>
              <a:t>selecciona</a:t>
            </a:r>
            <a:r>
              <a:rPr lang="en-US" sz="1800" dirty="0">
                <a:effectLst/>
                <a:latin typeface="Times"/>
              </a:rPr>
              <a:t> dos </a:t>
            </a:r>
            <a:r>
              <a:rPr lang="en-US" sz="1800" dirty="0" err="1">
                <a:effectLst/>
                <a:latin typeface="Times"/>
              </a:rPr>
              <a:t>veces</a:t>
            </a:r>
            <a:r>
              <a:rPr lang="en-US" sz="1800" dirty="0">
                <a:effectLst/>
                <a:latin typeface="Times"/>
              </a:rPr>
              <a:t> y uno </a:t>
            </a:r>
            <a:r>
              <a:rPr lang="en-US" sz="1800" dirty="0" err="1">
                <a:effectLst/>
                <a:latin typeface="Times"/>
              </a:rPr>
              <a:t>ninguna</a:t>
            </a:r>
            <a:r>
              <a:rPr lang="en-US" sz="1800" dirty="0">
                <a:effectLst/>
                <a:latin typeface="Times"/>
              </a:rPr>
              <a:t>. Hay </a:t>
            </a:r>
            <a:r>
              <a:rPr lang="en-US" sz="1800" dirty="0" err="1">
                <a:effectLst/>
                <a:latin typeface="Times"/>
              </a:rPr>
              <a:t>muchas</a:t>
            </a:r>
            <a:r>
              <a:rPr lang="en-US" sz="1800" dirty="0">
                <a:effectLst/>
                <a:latin typeface="Times"/>
              </a:rPr>
              <a:t> </a:t>
            </a:r>
            <a:r>
              <a:rPr lang="en-US" sz="1800" dirty="0" err="1">
                <a:effectLst/>
                <a:latin typeface="Times"/>
              </a:rPr>
              <a:t>variantes</a:t>
            </a:r>
            <a:r>
              <a:rPr lang="en-US" sz="1800" dirty="0">
                <a:effectLst/>
                <a:latin typeface="Times"/>
              </a:rPr>
              <a:t> de </a:t>
            </a:r>
            <a:r>
              <a:rPr lang="en-US" sz="1800" dirty="0" err="1">
                <a:effectLst/>
                <a:latin typeface="Times"/>
              </a:rPr>
              <a:t>esta</a:t>
            </a:r>
            <a:r>
              <a:rPr lang="en-US" sz="1800" dirty="0">
                <a:effectLst/>
                <a:latin typeface="Times"/>
              </a:rPr>
              <a:t> </a:t>
            </a:r>
            <a:r>
              <a:rPr lang="en-US" sz="1800" dirty="0" err="1">
                <a:effectLst/>
                <a:latin typeface="Times"/>
              </a:rPr>
              <a:t>regla</a:t>
            </a:r>
            <a:r>
              <a:rPr lang="en-US" sz="1800" dirty="0">
                <a:effectLst/>
                <a:latin typeface="Times"/>
              </a:rPr>
              <a:t> de </a:t>
            </a:r>
            <a:r>
              <a:rPr lang="en-US" sz="1800" dirty="0" err="1">
                <a:effectLst/>
                <a:latin typeface="Times"/>
              </a:rPr>
              <a:t>selección</a:t>
            </a:r>
            <a:r>
              <a:rPr lang="en-US" sz="1800" dirty="0">
                <a:effectLst/>
                <a:latin typeface="Times"/>
              </a:rPr>
              <a:t>. </a:t>
            </a:r>
            <a:r>
              <a:rPr lang="en-US" sz="1800" dirty="0" err="1">
                <a:effectLst/>
                <a:latin typeface="Times"/>
              </a:rPr>
              <a:t>Puede</a:t>
            </a:r>
            <a:r>
              <a:rPr lang="en-US" sz="1800" dirty="0">
                <a:effectLst/>
                <a:latin typeface="Times"/>
              </a:rPr>
              <a:t> </a:t>
            </a:r>
            <a:r>
              <a:rPr lang="en-US" sz="1800" dirty="0" err="1">
                <a:effectLst/>
                <a:latin typeface="Times"/>
              </a:rPr>
              <a:t>demostrarse</a:t>
            </a:r>
            <a:r>
              <a:rPr lang="en-US" sz="1800" dirty="0">
                <a:effectLst/>
                <a:latin typeface="Times"/>
              </a:rPr>
              <a:t> que </a:t>
            </a:r>
            <a:r>
              <a:rPr lang="en-US" sz="1800" dirty="0" err="1">
                <a:effectLst/>
                <a:latin typeface="Times"/>
              </a:rPr>
              <a:t>el</a:t>
            </a:r>
            <a:r>
              <a:rPr lang="en-US" sz="1800" dirty="0">
                <a:effectLst/>
                <a:latin typeface="Times"/>
              </a:rPr>
              <a:t> </a:t>
            </a:r>
            <a:r>
              <a:rPr lang="en-US" sz="1800" dirty="0" err="1">
                <a:effectLst/>
                <a:latin typeface="Times"/>
              </a:rPr>
              <a:t>método</a:t>
            </a:r>
            <a:r>
              <a:rPr lang="en-US" sz="1800" dirty="0">
                <a:effectLst/>
                <a:latin typeface="Times"/>
              </a:rPr>
              <a:t> </a:t>
            </a:r>
            <a:r>
              <a:rPr lang="en-US" sz="1800" b="1" dirty="0" err="1">
                <a:effectLst/>
                <a:latin typeface="Times"/>
              </a:rPr>
              <a:t>selectivo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que se </a:t>
            </a:r>
            <a:r>
              <a:rPr lang="en-US" sz="1800" dirty="0" err="1">
                <a:effectLst/>
                <a:latin typeface="Times"/>
              </a:rPr>
              <a:t>desechan</a:t>
            </a:r>
            <a:r>
              <a:rPr lang="en-US" sz="1800" dirty="0">
                <a:effectLst/>
                <a:latin typeface="Times"/>
              </a:rPr>
              <a:t> </a:t>
            </a:r>
            <a:r>
              <a:rPr lang="en-US" sz="1800" dirty="0" err="1">
                <a:effectLst/>
                <a:latin typeface="Times"/>
              </a:rPr>
              <a:t>todos</a:t>
            </a:r>
            <a:r>
              <a:rPr lang="en-US" sz="1800" dirty="0">
                <a:effectLst/>
                <a:latin typeface="Times"/>
              </a:rPr>
              <a:t> </a:t>
            </a:r>
            <a:r>
              <a:rPr lang="en-US" sz="1800" dirty="0" err="1">
                <a:effectLst/>
                <a:latin typeface="Times"/>
              </a:rPr>
              <a:t>los</a:t>
            </a:r>
            <a:r>
              <a:rPr lang="en-US" sz="1800" dirty="0">
                <a:effectLst/>
                <a:latin typeface="Times"/>
              </a:rPr>
              <a:t> </a:t>
            </a:r>
            <a:r>
              <a:rPr lang="en-US" sz="1800" dirty="0" err="1">
                <a:effectLst/>
                <a:latin typeface="Times"/>
              </a:rPr>
              <a:t>individuos</a:t>
            </a:r>
            <a:r>
              <a:rPr lang="en-US" sz="1800" dirty="0">
                <a:effectLst/>
                <a:latin typeface="Times"/>
              </a:rPr>
              <a:t> </a:t>
            </a:r>
            <a:r>
              <a:rPr lang="en-US" sz="1800" dirty="0" err="1">
                <a:effectLst/>
                <a:latin typeface="Times"/>
              </a:rPr>
              <a:t>debajo</a:t>
            </a:r>
            <a:r>
              <a:rPr lang="en-US" sz="1800" dirty="0">
                <a:effectLst/>
                <a:latin typeface="Times"/>
              </a:rPr>
              <a:t> de un umbral dado, converge </a:t>
            </a:r>
            <a:r>
              <a:rPr lang="en-US" sz="1800" dirty="0" err="1">
                <a:effectLst/>
                <a:latin typeface="Times"/>
              </a:rPr>
              <a:t>más</a:t>
            </a:r>
            <a:r>
              <a:rPr lang="en-US" sz="1800" dirty="0">
                <a:effectLst/>
                <a:latin typeface="Times"/>
              </a:rPr>
              <a:t> </a:t>
            </a:r>
            <a:r>
              <a:rPr lang="en-US" sz="1800" dirty="0" err="1">
                <a:effectLst/>
                <a:latin typeface="Times"/>
              </a:rPr>
              <a:t>rápido</a:t>
            </a:r>
            <a:r>
              <a:rPr lang="en-US" sz="1800" dirty="0">
                <a:effectLst/>
                <a:latin typeface="Times"/>
              </a:rPr>
              <a:t> que la </a:t>
            </a:r>
            <a:r>
              <a:rPr lang="en-US" sz="1800" dirty="0" err="1">
                <a:effectLst/>
                <a:latin typeface="Times"/>
              </a:rPr>
              <a:t>versión</a:t>
            </a:r>
            <a:r>
              <a:rPr lang="en-US" sz="1800" dirty="0">
                <a:effectLst/>
                <a:latin typeface="Times"/>
              </a:rPr>
              <a:t> </a:t>
            </a:r>
            <a:r>
              <a:rPr lang="en-US" sz="1800" dirty="0" err="1">
                <a:effectLst/>
                <a:latin typeface="Times"/>
              </a:rPr>
              <a:t>aleatoria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Para que </a:t>
            </a:r>
            <a:r>
              <a:rPr lang="en-US" sz="1800" dirty="0" err="1">
                <a:effectLst/>
                <a:latin typeface="Times"/>
              </a:rPr>
              <a:t>cada</a:t>
            </a:r>
            <a:r>
              <a:rPr lang="en-US" sz="1800" dirty="0">
                <a:effectLst/>
                <a:latin typeface="Times"/>
              </a:rPr>
              <a:t> par se </a:t>
            </a:r>
            <a:r>
              <a:rPr lang="en-US" sz="1800" dirty="0" err="1">
                <a:effectLst/>
                <a:latin typeface="Times"/>
              </a:rPr>
              <a:t>aparee</a:t>
            </a:r>
            <a:r>
              <a:rPr lang="en-US" sz="1800" dirty="0">
                <a:effectLst/>
                <a:latin typeface="Times"/>
              </a:rPr>
              <a:t>, se </a:t>
            </a:r>
            <a:r>
              <a:rPr lang="en-US" sz="1800" dirty="0" err="1">
                <a:effectLst/>
                <a:latin typeface="Times"/>
              </a:rPr>
              <a:t>elige</a:t>
            </a:r>
            <a:r>
              <a:rPr lang="en-US" sz="1800" dirty="0">
                <a:effectLst/>
                <a:latin typeface="Times"/>
              </a:rPr>
              <a:t> </a:t>
            </a:r>
            <a:r>
              <a:rPr lang="en-US" sz="1800" dirty="0" err="1">
                <a:effectLst/>
                <a:latin typeface="Times"/>
              </a:rPr>
              <a:t>aleatoriamente</a:t>
            </a:r>
            <a:r>
              <a:rPr lang="en-US" sz="1800" dirty="0">
                <a:effectLst/>
                <a:latin typeface="Times"/>
              </a:rPr>
              <a:t> un punto de </a:t>
            </a:r>
            <a:r>
              <a:rPr lang="en-US" sz="1800" b="1" dirty="0" err="1">
                <a:effectLst/>
                <a:latin typeface="Times"/>
              </a:rPr>
              <a:t>cruce</a:t>
            </a:r>
            <a:r>
              <a:rPr lang="en-US" sz="1800" b="1" dirty="0">
                <a:effectLst/>
                <a:latin typeface="Times"/>
              </a:rPr>
              <a:t> </a:t>
            </a:r>
            <a:r>
              <a:rPr lang="en-US" sz="1800" dirty="0">
                <a:effectLst/>
                <a:latin typeface="Times"/>
              </a:rPr>
              <a:t>de las </a:t>
            </a:r>
            <a:r>
              <a:rPr lang="en-US" sz="1800" dirty="0" err="1">
                <a:effectLst/>
                <a:latin typeface="Times"/>
              </a:rPr>
              <a:t>posiciones</a:t>
            </a:r>
            <a:r>
              <a:rPr lang="en-US" sz="1800" dirty="0">
                <a:effectLst/>
                <a:latin typeface="Times"/>
              </a:rPr>
              <a:t> </a:t>
            </a:r>
            <a:r>
              <a:rPr lang="en-US" sz="1800" dirty="0" err="1">
                <a:effectLst/>
                <a:latin typeface="Times"/>
              </a:rPr>
              <a:t>en</a:t>
            </a:r>
            <a:r>
              <a:rPr lang="en-US" sz="1800" dirty="0">
                <a:effectLst/>
                <a:latin typeface="Times"/>
              </a:rPr>
              <a:t> la </a:t>
            </a:r>
            <a:r>
              <a:rPr lang="en-US" sz="1800" dirty="0" err="1">
                <a:effectLst/>
                <a:latin typeface="Times"/>
              </a:rPr>
              <a:t>cadena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El </a:t>
            </a:r>
            <a:r>
              <a:rPr lang="en-US" sz="1800" dirty="0" err="1">
                <a:effectLst/>
                <a:latin typeface="Times"/>
              </a:rPr>
              <a:t>ejemplo</a:t>
            </a:r>
            <a:r>
              <a:rPr lang="en-US" sz="1800" dirty="0">
                <a:effectLst/>
                <a:latin typeface="Times"/>
              </a:rPr>
              <a:t> </a:t>
            </a:r>
            <a:r>
              <a:rPr lang="en-US" sz="1800" dirty="0" err="1">
                <a:effectLst/>
                <a:latin typeface="Times"/>
              </a:rPr>
              <a:t>ilustra</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hecho</a:t>
            </a:r>
            <a:r>
              <a:rPr lang="en-US" sz="1800" dirty="0">
                <a:effectLst/>
                <a:latin typeface="Times"/>
              </a:rPr>
              <a:t> de que, </a:t>
            </a:r>
            <a:r>
              <a:rPr lang="en-US" sz="1800" dirty="0" err="1">
                <a:effectLst/>
                <a:latin typeface="Times"/>
              </a:rPr>
              <a:t>cuando</a:t>
            </a:r>
            <a:r>
              <a:rPr lang="en-US" sz="1800" dirty="0">
                <a:effectLst/>
                <a:latin typeface="Times"/>
              </a:rPr>
              <a:t> dos </a:t>
            </a:r>
            <a:r>
              <a:rPr lang="en-US" sz="1800" dirty="0" err="1">
                <a:effectLst/>
                <a:latin typeface="Times"/>
              </a:rPr>
              <a:t>estados</a:t>
            </a:r>
            <a:r>
              <a:rPr lang="en-US" sz="1800" dirty="0">
                <a:effectLst/>
                <a:latin typeface="Times"/>
              </a:rPr>
              <a:t> padres son </a:t>
            </a:r>
            <a:r>
              <a:rPr lang="en-US" sz="1800" dirty="0" err="1">
                <a:effectLst/>
                <a:latin typeface="Times"/>
              </a:rPr>
              <a:t>bastan</a:t>
            </a:r>
            <a:r>
              <a:rPr lang="en-US" sz="1800" dirty="0">
                <a:effectLst/>
                <a:latin typeface="Times"/>
              </a:rPr>
              <a:t>- </a:t>
            </a:r>
            <a:r>
              <a:rPr lang="en-US" sz="1800" dirty="0" err="1">
                <a:effectLst/>
                <a:latin typeface="Times"/>
              </a:rPr>
              <a:t>te</a:t>
            </a:r>
            <a:r>
              <a:rPr lang="en-US" sz="1800" dirty="0">
                <a:effectLst/>
                <a:latin typeface="Times"/>
              </a:rPr>
              <a:t> </a:t>
            </a:r>
            <a:r>
              <a:rPr lang="en-US" sz="1800" dirty="0" err="1">
                <a:effectLst/>
                <a:latin typeface="Times"/>
              </a:rPr>
              <a:t>diferentes</a:t>
            </a:r>
            <a:r>
              <a:rPr lang="en-US" sz="1800" dirty="0">
                <a:effectLst/>
                <a:latin typeface="Times"/>
              </a:rPr>
              <a:t>, la </a:t>
            </a:r>
            <a:r>
              <a:rPr lang="en-US" sz="1800" dirty="0" err="1">
                <a:effectLst/>
                <a:latin typeface="Times"/>
              </a:rPr>
              <a:t>operación</a:t>
            </a:r>
            <a:r>
              <a:rPr lang="en-US" sz="1800" dirty="0">
                <a:effectLst/>
                <a:latin typeface="Times"/>
              </a:rPr>
              <a:t> de </a:t>
            </a:r>
            <a:r>
              <a:rPr lang="en-US" sz="1800" dirty="0" err="1">
                <a:effectLst/>
                <a:latin typeface="Times"/>
              </a:rPr>
              <a:t>cruce</a:t>
            </a:r>
            <a:r>
              <a:rPr lang="en-US" sz="1800" dirty="0">
                <a:effectLst/>
                <a:latin typeface="Times"/>
              </a:rPr>
              <a:t> </a:t>
            </a:r>
            <a:r>
              <a:rPr lang="en-US" sz="1800" dirty="0" err="1">
                <a:effectLst/>
                <a:latin typeface="Times"/>
              </a:rPr>
              <a:t>puede</a:t>
            </a:r>
            <a:r>
              <a:rPr lang="en-US" sz="1800" dirty="0">
                <a:effectLst/>
                <a:latin typeface="Times"/>
              </a:rPr>
              <a:t> </a:t>
            </a:r>
            <a:r>
              <a:rPr lang="en-US" sz="1800" dirty="0" err="1">
                <a:effectLst/>
                <a:latin typeface="Times"/>
              </a:rPr>
              <a:t>producir</a:t>
            </a:r>
            <a:r>
              <a:rPr lang="en-US" sz="1800" dirty="0">
                <a:effectLst/>
                <a:latin typeface="Times"/>
              </a:rPr>
              <a:t> un </a:t>
            </a:r>
            <a:r>
              <a:rPr lang="en-US" sz="1800" dirty="0" err="1">
                <a:effectLst/>
                <a:latin typeface="Times"/>
              </a:rPr>
              <a:t>estado</a:t>
            </a:r>
            <a:r>
              <a:rPr lang="en-US" sz="1800" dirty="0">
                <a:effectLst/>
                <a:latin typeface="Times"/>
              </a:rPr>
              <a:t> que </a:t>
            </a:r>
            <a:r>
              <a:rPr lang="en-US" sz="1800" dirty="0" err="1">
                <a:effectLst/>
                <a:latin typeface="Times"/>
              </a:rPr>
              <a:t>esta</a:t>
            </a:r>
            <a:r>
              <a:rPr lang="en-US" sz="1800" dirty="0">
                <a:effectLst/>
                <a:latin typeface="Times"/>
              </a:rPr>
              <a:t>́ </a:t>
            </a:r>
            <a:r>
              <a:rPr lang="en-US" sz="1800" dirty="0" err="1">
                <a:effectLst/>
                <a:latin typeface="Times"/>
              </a:rPr>
              <a:t>lejos</a:t>
            </a:r>
            <a:r>
              <a:rPr lang="en-US" sz="1800" dirty="0">
                <a:effectLst/>
                <a:latin typeface="Times"/>
              </a:rPr>
              <a:t> de </a:t>
            </a:r>
            <a:r>
              <a:rPr lang="en-US" sz="1800" dirty="0" err="1">
                <a:effectLst/>
                <a:latin typeface="Times"/>
              </a:rPr>
              <a:t>cualquiera</a:t>
            </a:r>
            <a:r>
              <a:rPr lang="en-US" sz="1800" dirty="0">
                <a:effectLst/>
                <a:latin typeface="Times"/>
              </a:rPr>
              <a:t> de </a:t>
            </a:r>
            <a:r>
              <a:rPr lang="en-US" sz="1800" dirty="0" err="1">
                <a:effectLst/>
                <a:latin typeface="Times"/>
              </a:rPr>
              <a:t>los</a:t>
            </a:r>
            <a:r>
              <a:rPr lang="en-US" sz="1800" dirty="0">
                <a:effectLst/>
                <a:latin typeface="Times"/>
              </a:rPr>
              <a:t> </a:t>
            </a:r>
            <a:r>
              <a:rPr lang="en-US" sz="1800" dirty="0" err="1">
                <a:effectLst/>
                <a:latin typeface="Times"/>
              </a:rPr>
              <a:t>estados</a:t>
            </a:r>
            <a:r>
              <a:rPr lang="en-US" sz="1800" dirty="0">
                <a:effectLst/>
                <a:latin typeface="Times"/>
              </a:rPr>
              <a:t> padre. </a:t>
            </a:r>
            <a:r>
              <a:rPr lang="en-US" sz="1800" dirty="0" err="1">
                <a:effectLst/>
                <a:latin typeface="Times"/>
              </a:rPr>
              <a:t>Esto</a:t>
            </a:r>
            <a:r>
              <a:rPr lang="en-US" sz="1800" dirty="0">
                <a:effectLst/>
                <a:latin typeface="Times"/>
              </a:rPr>
              <a:t> es, a menudo, lo que </a:t>
            </a:r>
            <a:r>
              <a:rPr lang="en-US" sz="1800" dirty="0" err="1">
                <a:effectLst/>
                <a:latin typeface="Times"/>
              </a:rPr>
              <a:t>ocurre</a:t>
            </a:r>
            <a:r>
              <a:rPr lang="en-US" sz="1800" dirty="0">
                <a:effectLst/>
                <a:latin typeface="Times"/>
              </a:rPr>
              <a:t> al principio del </a:t>
            </a:r>
            <a:r>
              <a:rPr lang="en-US" sz="1800" dirty="0" err="1">
                <a:effectLst/>
                <a:latin typeface="Times"/>
              </a:rPr>
              <a:t>proceso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que la </a:t>
            </a:r>
            <a:r>
              <a:rPr lang="en-US" sz="1800" dirty="0" err="1">
                <a:effectLst/>
                <a:latin typeface="Times"/>
              </a:rPr>
              <a:t>población</a:t>
            </a:r>
            <a:r>
              <a:rPr lang="en-US" sz="1800" dirty="0">
                <a:effectLst/>
                <a:latin typeface="Times"/>
              </a:rPr>
              <a:t> es </a:t>
            </a:r>
            <a:r>
              <a:rPr lang="en-US" sz="1800" dirty="0" err="1">
                <a:effectLst/>
                <a:latin typeface="Times"/>
              </a:rPr>
              <a:t>bastante</a:t>
            </a:r>
            <a:r>
              <a:rPr lang="en-US" sz="1800" dirty="0">
                <a:effectLst/>
                <a:latin typeface="Times"/>
              </a:rPr>
              <a:t> </a:t>
            </a:r>
            <a:r>
              <a:rPr lang="en-US" sz="1800" dirty="0" err="1">
                <a:effectLst/>
                <a:latin typeface="Times"/>
              </a:rPr>
              <a:t>diversa</a:t>
            </a:r>
            <a:r>
              <a:rPr lang="en-US" sz="1800" dirty="0">
                <a:effectLst/>
                <a:latin typeface="Times"/>
              </a:rPr>
              <a:t>, </a:t>
            </a:r>
            <a:r>
              <a:rPr lang="en-US" sz="1800" dirty="0" err="1">
                <a:effectLst/>
                <a:latin typeface="Times"/>
              </a:rPr>
              <a:t>asi</a:t>
            </a:r>
            <a:r>
              <a:rPr lang="en-US" sz="1800" dirty="0">
                <a:effectLst/>
                <a:latin typeface="Times"/>
              </a:rPr>
              <a:t>́ que </a:t>
            </a:r>
            <a:r>
              <a:rPr lang="en-US" sz="1800" dirty="0" err="1">
                <a:effectLst/>
                <a:latin typeface="Times"/>
              </a:rPr>
              <a:t>el</a:t>
            </a:r>
            <a:r>
              <a:rPr lang="en-US" sz="1800" dirty="0">
                <a:effectLst/>
                <a:latin typeface="Times"/>
              </a:rPr>
              <a:t> </a:t>
            </a:r>
            <a:r>
              <a:rPr lang="en-US" sz="1800" dirty="0" err="1">
                <a:effectLst/>
                <a:latin typeface="Times"/>
              </a:rPr>
              <a:t>cruce</a:t>
            </a:r>
            <a:r>
              <a:rPr lang="en-US" sz="1800" dirty="0">
                <a:effectLst/>
                <a:latin typeface="Times"/>
              </a:rPr>
              <a:t> (</a:t>
            </a:r>
            <a:r>
              <a:rPr lang="en-US" sz="1800" dirty="0" err="1">
                <a:effectLst/>
                <a:latin typeface="Times"/>
              </a:rPr>
              <a:t>como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temple </a:t>
            </a:r>
            <a:r>
              <a:rPr lang="en-US" sz="1800" dirty="0" err="1">
                <a:effectLst/>
                <a:latin typeface="Times"/>
              </a:rPr>
              <a:t>simulado</a:t>
            </a:r>
            <a:r>
              <a:rPr lang="en-US" sz="1800" dirty="0">
                <a:effectLst/>
                <a:latin typeface="Times"/>
              </a:rPr>
              <a:t>) con </a:t>
            </a:r>
            <a:r>
              <a:rPr lang="en-US" sz="1800" dirty="0" err="1">
                <a:effectLst/>
                <a:latin typeface="Times"/>
              </a:rPr>
              <a:t>frecuencia</a:t>
            </a:r>
            <a:r>
              <a:rPr lang="en-US" sz="1800" dirty="0">
                <a:effectLst/>
                <a:latin typeface="Times"/>
              </a:rPr>
              <a:t> </a:t>
            </a:r>
            <a:r>
              <a:rPr lang="en-US" sz="1800" dirty="0" err="1">
                <a:effectLst/>
                <a:latin typeface="Times"/>
              </a:rPr>
              <a:t>realiza</a:t>
            </a:r>
            <a:r>
              <a:rPr lang="en-US" sz="1800" dirty="0">
                <a:effectLst/>
                <a:latin typeface="Times"/>
              </a:rPr>
              <a:t> pasos </a:t>
            </a:r>
            <a:r>
              <a:rPr lang="en-US" sz="1800" dirty="0" err="1">
                <a:effectLst/>
                <a:latin typeface="Times"/>
              </a:rPr>
              <a:t>grandes</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Finalmente</a:t>
            </a:r>
            <a:r>
              <a:rPr lang="en-US" sz="1800" dirty="0">
                <a:effectLst/>
                <a:latin typeface="Times"/>
              </a:rPr>
              <a:t>, </a:t>
            </a:r>
            <a:r>
              <a:rPr lang="en-US" sz="1800" dirty="0" err="1">
                <a:effectLst/>
                <a:latin typeface="Times"/>
              </a:rPr>
              <a:t>en</a:t>
            </a:r>
            <a:r>
              <a:rPr lang="en-US" sz="1800" dirty="0">
                <a:effectLst/>
                <a:latin typeface="Times"/>
              </a:rPr>
              <a:t> (e), </a:t>
            </a:r>
            <a:r>
              <a:rPr lang="en-US" sz="1800" dirty="0" err="1">
                <a:effectLst/>
                <a:latin typeface="Times"/>
              </a:rPr>
              <a:t>cada</a:t>
            </a:r>
            <a:r>
              <a:rPr lang="en-US" sz="1800" dirty="0">
                <a:effectLst/>
                <a:latin typeface="Times"/>
              </a:rPr>
              <a:t> </a:t>
            </a:r>
            <a:r>
              <a:rPr lang="en-US" sz="1800" dirty="0" err="1">
                <a:effectLst/>
                <a:latin typeface="Times"/>
              </a:rPr>
              <a:t>posición</a:t>
            </a:r>
            <a:r>
              <a:rPr lang="en-US" sz="1800" dirty="0">
                <a:effectLst/>
                <a:latin typeface="Times"/>
              </a:rPr>
              <a:t> </a:t>
            </a:r>
            <a:r>
              <a:rPr lang="en-US" sz="1800" dirty="0" err="1">
                <a:effectLst/>
                <a:latin typeface="Times"/>
              </a:rPr>
              <a:t>esta</a:t>
            </a:r>
            <a:r>
              <a:rPr lang="en-US" sz="1800" dirty="0">
                <a:effectLst/>
                <a:latin typeface="Times"/>
              </a:rPr>
              <a:t>́ </a:t>
            </a:r>
            <a:r>
              <a:rPr lang="en-US" sz="1800" dirty="0" err="1">
                <a:effectLst/>
                <a:latin typeface="Times"/>
              </a:rPr>
              <a:t>sujeta</a:t>
            </a:r>
            <a:r>
              <a:rPr lang="en-US" sz="1800" dirty="0">
                <a:effectLst/>
                <a:latin typeface="Times"/>
              </a:rPr>
              <a:t> a la </a:t>
            </a:r>
            <a:r>
              <a:rPr lang="en-US" sz="1800" b="1" dirty="0" err="1">
                <a:effectLst/>
                <a:latin typeface="Times"/>
              </a:rPr>
              <a:t>mutación</a:t>
            </a:r>
            <a:r>
              <a:rPr lang="en-US" sz="1800" b="1" dirty="0">
                <a:effectLst/>
                <a:latin typeface="Times"/>
              </a:rPr>
              <a:t> </a:t>
            </a:r>
            <a:r>
              <a:rPr lang="en-US" sz="1800" dirty="0" err="1">
                <a:effectLst/>
                <a:latin typeface="Times"/>
              </a:rPr>
              <a:t>aleatoria</a:t>
            </a:r>
            <a:r>
              <a:rPr lang="en-US" sz="1800" dirty="0">
                <a:effectLst/>
                <a:latin typeface="Times"/>
              </a:rPr>
              <a:t> con </a:t>
            </a:r>
            <a:r>
              <a:rPr lang="en-US" sz="1800" dirty="0" err="1">
                <a:effectLst/>
                <a:latin typeface="Times"/>
              </a:rPr>
              <a:t>una</a:t>
            </a:r>
            <a:r>
              <a:rPr lang="en-US" sz="1800" dirty="0">
                <a:effectLst/>
                <a:latin typeface="Times"/>
              </a:rPr>
              <a:t> </a:t>
            </a:r>
            <a:r>
              <a:rPr lang="en-US" sz="1800" dirty="0" err="1">
                <a:effectLst/>
                <a:latin typeface="Times"/>
              </a:rPr>
              <a:t>pequeña</a:t>
            </a:r>
            <a:r>
              <a:rPr lang="en-US" sz="1800" dirty="0">
                <a:effectLst/>
                <a:latin typeface="Times"/>
              </a:rPr>
              <a:t> </a:t>
            </a:r>
            <a:r>
              <a:rPr lang="en-US" sz="1800" dirty="0" err="1">
                <a:effectLst/>
                <a:latin typeface="Times"/>
              </a:rPr>
              <a:t>probabilidad</a:t>
            </a:r>
            <a:r>
              <a:rPr lang="en-US" sz="1800" dirty="0">
                <a:effectLst/>
                <a:latin typeface="Times"/>
              </a:rPr>
              <a:t> </a:t>
            </a:r>
            <a:r>
              <a:rPr lang="en-US" sz="1800" dirty="0" err="1">
                <a:effectLst/>
                <a:latin typeface="Times"/>
              </a:rPr>
              <a:t>independiente</a:t>
            </a:r>
            <a:r>
              <a:rPr lang="en-US" sz="1800" dirty="0">
                <a:effectLst/>
                <a:latin typeface="Times"/>
              </a:rPr>
              <a:t>. Un </a:t>
            </a:r>
            <a:r>
              <a:rPr lang="en-US" sz="1800" dirty="0" err="1">
                <a:effectLst/>
                <a:latin typeface="Times"/>
              </a:rPr>
              <a:t>dígito</a:t>
            </a:r>
            <a:r>
              <a:rPr lang="en-US" sz="1800" dirty="0">
                <a:effectLst/>
                <a:latin typeface="Times"/>
              </a:rPr>
              <a:t> </a:t>
            </a:r>
            <a:r>
              <a:rPr lang="en-US" sz="1800" dirty="0" err="1">
                <a:effectLst/>
                <a:latin typeface="Times"/>
              </a:rPr>
              <a:t>fue</a:t>
            </a:r>
            <a:r>
              <a:rPr lang="en-US" sz="1800" dirty="0">
                <a:effectLst/>
                <a:latin typeface="Times"/>
              </a:rPr>
              <a:t> </a:t>
            </a:r>
            <a:r>
              <a:rPr lang="en-US" sz="1800" dirty="0" err="1">
                <a:effectLst/>
                <a:latin typeface="Times"/>
              </a:rPr>
              <a:t>transformado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primer, </a:t>
            </a:r>
            <a:r>
              <a:rPr lang="en-US" sz="1800" dirty="0" err="1">
                <a:effectLst/>
                <a:latin typeface="Times"/>
              </a:rPr>
              <a:t>tercer</a:t>
            </a:r>
            <a:r>
              <a:rPr lang="en-US" sz="1800" dirty="0">
                <a:effectLst/>
                <a:latin typeface="Times"/>
              </a:rPr>
              <a:t>, y </a:t>
            </a:r>
            <a:r>
              <a:rPr lang="en-US" sz="1800" dirty="0" err="1">
                <a:effectLst/>
                <a:latin typeface="Times"/>
              </a:rPr>
              <a:t>cuarto</a:t>
            </a:r>
            <a:r>
              <a:rPr lang="en-US" sz="1800" dirty="0">
                <a:effectLst/>
                <a:latin typeface="Times"/>
              </a:rPr>
              <a:t> des- </a:t>
            </a:r>
            <a:r>
              <a:rPr lang="en-US" sz="1800" dirty="0" err="1">
                <a:effectLst/>
                <a:latin typeface="Times"/>
              </a:rPr>
              <a:t>cendiente</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p>
          <a:p>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38</a:t>
            </a:fld>
            <a:endParaRPr lang="es-ES_tradnl"/>
          </a:p>
        </p:txBody>
      </p:sp>
    </p:spTree>
    <p:extLst>
      <p:ext uri="{BB962C8B-B14F-4D97-AF65-F5344CB8AC3E}">
        <p14:creationId xmlns:p14="http://schemas.microsoft.com/office/powerpoint/2010/main" val="404306340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Esto</a:t>
            </a:r>
            <a:r>
              <a:rPr lang="en-US" sz="1800" dirty="0">
                <a:effectLst/>
                <a:latin typeface="Times"/>
              </a:rPr>
              <a:t> </a:t>
            </a:r>
            <a:r>
              <a:rPr lang="en-US" sz="1800" dirty="0" err="1">
                <a:effectLst/>
                <a:latin typeface="Times"/>
              </a:rPr>
              <a:t>sugiere</a:t>
            </a:r>
            <a:r>
              <a:rPr lang="en-US" sz="1800" dirty="0">
                <a:effectLst/>
                <a:latin typeface="Times"/>
              </a:rPr>
              <a:t> que </a:t>
            </a:r>
            <a:r>
              <a:rPr lang="en-US" sz="1800" dirty="0" err="1">
                <a:effectLst/>
                <a:latin typeface="Times"/>
              </a:rPr>
              <a:t>el</a:t>
            </a:r>
            <a:r>
              <a:rPr lang="en-US" sz="1800" dirty="0">
                <a:effectLst/>
                <a:latin typeface="Times"/>
              </a:rPr>
              <a:t> </a:t>
            </a:r>
            <a:r>
              <a:rPr lang="en-US" sz="1800" dirty="0" err="1">
                <a:effectLst/>
                <a:latin typeface="Times"/>
              </a:rPr>
              <a:t>uso</a:t>
            </a:r>
            <a:r>
              <a:rPr lang="en-US" sz="1800" dirty="0">
                <a:effectLst/>
                <a:latin typeface="Times"/>
              </a:rPr>
              <a:t> </a:t>
            </a:r>
            <a:r>
              <a:rPr lang="en-US" sz="1800" dirty="0" err="1">
                <a:effectLst/>
                <a:latin typeface="Times"/>
              </a:rPr>
              <a:t>acertado</a:t>
            </a:r>
            <a:r>
              <a:rPr lang="en-US" sz="1800" dirty="0">
                <a:effectLst/>
                <a:latin typeface="Times"/>
              </a:rPr>
              <a:t> de </a:t>
            </a:r>
            <a:r>
              <a:rPr lang="en-US" sz="1800" dirty="0" err="1">
                <a:effectLst/>
                <a:latin typeface="Times"/>
              </a:rPr>
              <a:t>algoritmos</a:t>
            </a:r>
            <a:r>
              <a:rPr lang="en-US" sz="1800" dirty="0">
                <a:effectLst/>
                <a:latin typeface="Times"/>
              </a:rPr>
              <a:t> </a:t>
            </a:r>
            <a:r>
              <a:rPr lang="en-US" sz="1800" dirty="0" err="1">
                <a:effectLst/>
                <a:latin typeface="Times"/>
              </a:rPr>
              <a:t>genéticos</a:t>
            </a:r>
            <a:r>
              <a:rPr lang="en-US" sz="1800" dirty="0">
                <a:effectLst/>
                <a:latin typeface="Times"/>
              </a:rPr>
              <a:t> </a:t>
            </a:r>
            <a:r>
              <a:rPr lang="en-US" sz="1800" dirty="0" err="1">
                <a:effectLst/>
                <a:latin typeface="Times"/>
              </a:rPr>
              <a:t>requiere</a:t>
            </a:r>
            <a:r>
              <a:rPr lang="en-US" sz="1800" dirty="0">
                <a:effectLst/>
                <a:latin typeface="Times"/>
              </a:rPr>
              <a:t> la </a:t>
            </a:r>
            <a:r>
              <a:rPr lang="en-US" sz="1800" dirty="0" err="1">
                <a:effectLst/>
                <a:latin typeface="Times"/>
              </a:rPr>
              <a:t>ingeniería</a:t>
            </a:r>
            <a:r>
              <a:rPr lang="en-US" sz="1800" dirty="0">
                <a:effectLst/>
                <a:latin typeface="Times"/>
              </a:rPr>
              <a:t> cui- </a:t>
            </a:r>
            <a:r>
              <a:rPr lang="en-US" sz="1800" dirty="0" err="1">
                <a:effectLst/>
                <a:latin typeface="Times"/>
              </a:rPr>
              <a:t>dadosa</a:t>
            </a:r>
            <a:r>
              <a:rPr lang="en-US" sz="1800" dirty="0">
                <a:effectLst/>
                <a:latin typeface="Times"/>
              </a:rPr>
              <a:t> de la </a:t>
            </a:r>
            <a:r>
              <a:rPr lang="en-US" sz="1800" dirty="0" err="1">
                <a:effectLst/>
                <a:latin typeface="Times"/>
              </a:rPr>
              <a:t>representación</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Actualmente</a:t>
            </a:r>
            <a:r>
              <a:rPr lang="en-US" sz="1800" dirty="0">
                <a:effectLst/>
                <a:latin typeface="Times"/>
              </a:rPr>
              <a:t>, no </a:t>
            </a:r>
            <a:r>
              <a:rPr lang="en-US" sz="1800" dirty="0" err="1">
                <a:effectLst/>
                <a:latin typeface="Times"/>
              </a:rPr>
              <a:t>esta</a:t>
            </a:r>
            <a:r>
              <a:rPr lang="en-US" sz="1800" dirty="0">
                <a:effectLst/>
                <a:latin typeface="Times"/>
              </a:rPr>
              <a:t>́ claro </a:t>
            </a:r>
            <a:r>
              <a:rPr lang="en-US" sz="1800" dirty="0" err="1">
                <a:effectLst/>
                <a:latin typeface="Times"/>
              </a:rPr>
              <a:t>si</a:t>
            </a:r>
            <a:r>
              <a:rPr lang="en-US" sz="1800" dirty="0">
                <a:effectLst/>
                <a:latin typeface="Times"/>
              </a:rPr>
              <a:t> lo </a:t>
            </a:r>
            <a:r>
              <a:rPr lang="en-US" sz="1800" dirty="0" err="1">
                <a:effectLst/>
                <a:latin typeface="Times"/>
              </a:rPr>
              <a:t>solicitado</a:t>
            </a:r>
            <a:r>
              <a:rPr lang="en-US" sz="1800" dirty="0">
                <a:effectLst/>
                <a:latin typeface="Times"/>
              </a:rPr>
              <a:t> de </a:t>
            </a:r>
            <a:r>
              <a:rPr lang="en-US" sz="1800" dirty="0" err="1">
                <a:effectLst/>
                <a:latin typeface="Times"/>
              </a:rPr>
              <a:t>los</a:t>
            </a:r>
            <a:r>
              <a:rPr lang="en-US" sz="1800" dirty="0">
                <a:effectLst/>
                <a:latin typeface="Times"/>
              </a:rPr>
              <a:t> </a:t>
            </a:r>
            <a:r>
              <a:rPr lang="en-US" sz="1800" dirty="0" err="1">
                <a:effectLst/>
                <a:latin typeface="Times"/>
              </a:rPr>
              <a:t>algoritmos</a:t>
            </a:r>
            <a:r>
              <a:rPr lang="en-US" sz="1800" dirty="0">
                <a:effectLst/>
                <a:latin typeface="Times"/>
              </a:rPr>
              <a:t> </a:t>
            </a:r>
            <a:r>
              <a:rPr lang="en-US" sz="1800" dirty="0" err="1">
                <a:effectLst/>
                <a:latin typeface="Times"/>
              </a:rPr>
              <a:t>genéticos</a:t>
            </a:r>
            <a:r>
              <a:rPr lang="en-US" sz="1800" dirty="0">
                <a:effectLst/>
                <a:latin typeface="Times"/>
              </a:rPr>
              <a:t> </a:t>
            </a:r>
            <a:r>
              <a:rPr lang="en-US" sz="1800" dirty="0" err="1">
                <a:effectLst/>
                <a:latin typeface="Times"/>
              </a:rPr>
              <a:t>provie</a:t>
            </a:r>
            <a:r>
              <a:rPr lang="en-US" sz="1800" dirty="0">
                <a:effectLst/>
                <a:latin typeface="Times"/>
              </a:rPr>
              <a:t>- ne de </a:t>
            </a:r>
            <a:r>
              <a:rPr lang="en-US" sz="1800" dirty="0" err="1">
                <a:effectLst/>
                <a:latin typeface="Times"/>
              </a:rPr>
              <a:t>su</a:t>
            </a:r>
            <a:r>
              <a:rPr lang="en-US" sz="1800" dirty="0">
                <a:effectLst/>
                <a:latin typeface="Times"/>
              </a:rPr>
              <a:t> </a:t>
            </a:r>
            <a:r>
              <a:rPr lang="en-US" sz="1800" dirty="0" err="1">
                <a:effectLst/>
                <a:latin typeface="Times"/>
              </a:rPr>
              <a:t>funcionamiento</a:t>
            </a:r>
            <a:r>
              <a:rPr lang="en-US" sz="1800" dirty="0">
                <a:effectLst/>
                <a:latin typeface="Times"/>
              </a:rPr>
              <a:t> o de sus </a:t>
            </a:r>
            <a:r>
              <a:rPr lang="en-US" sz="1800" dirty="0" err="1">
                <a:effectLst/>
                <a:latin typeface="Times"/>
              </a:rPr>
              <a:t>orígenes</a:t>
            </a:r>
            <a:r>
              <a:rPr lang="en-US" sz="1800" dirty="0">
                <a:effectLst/>
                <a:latin typeface="Times"/>
              </a:rPr>
              <a:t> </a:t>
            </a:r>
            <a:r>
              <a:rPr lang="en-US" sz="1800" dirty="0" err="1">
                <a:effectLst/>
                <a:latin typeface="Times"/>
              </a:rPr>
              <a:t>estéticamente</a:t>
            </a:r>
            <a:r>
              <a:rPr lang="en-US" sz="1800" dirty="0">
                <a:effectLst/>
                <a:latin typeface="Times"/>
              </a:rPr>
              <a:t> </a:t>
            </a:r>
            <a:r>
              <a:rPr lang="en-US" sz="1800" dirty="0" err="1">
                <a:effectLst/>
                <a:latin typeface="Times"/>
              </a:rPr>
              <a:t>agradables</a:t>
            </a:r>
            <a:r>
              <a:rPr lang="en-US" sz="1800" dirty="0">
                <a:effectLst/>
                <a:latin typeface="Times"/>
              </a:rPr>
              <a:t> de la </a:t>
            </a:r>
            <a:r>
              <a:rPr lang="en-US" sz="1800" dirty="0" err="1">
                <a:effectLst/>
                <a:latin typeface="Times"/>
              </a:rPr>
              <a:t>teoría</a:t>
            </a:r>
            <a:r>
              <a:rPr lang="en-US" sz="1800" dirty="0">
                <a:effectLst/>
                <a:latin typeface="Times"/>
              </a:rPr>
              <a:t> de la </a:t>
            </a:r>
            <a:r>
              <a:rPr lang="en-US" sz="1800" dirty="0" err="1">
                <a:effectLst/>
                <a:latin typeface="Times"/>
              </a:rPr>
              <a:t>evolución</a:t>
            </a:r>
            <a:r>
              <a:rPr lang="en-US" sz="1800" dirty="0">
                <a:effectLst/>
                <a:latin typeface="Times"/>
              </a:rPr>
              <a:t>. Se </a:t>
            </a:r>
            <a:r>
              <a:rPr lang="en-US" sz="1800" dirty="0" err="1">
                <a:effectLst/>
                <a:latin typeface="Times"/>
              </a:rPr>
              <a:t>han</a:t>
            </a:r>
            <a:r>
              <a:rPr lang="en-US" sz="1800" dirty="0">
                <a:effectLst/>
                <a:latin typeface="Times"/>
              </a:rPr>
              <a:t> </a:t>
            </a:r>
            <a:r>
              <a:rPr lang="en-US" sz="1800" dirty="0" err="1">
                <a:effectLst/>
                <a:latin typeface="Times"/>
              </a:rPr>
              <a:t>hecho</a:t>
            </a:r>
            <a:r>
              <a:rPr lang="en-US" sz="1800" dirty="0">
                <a:effectLst/>
                <a:latin typeface="Times"/>
              </a:rPr>
              <a:t> </a:t>
            </a:r>
            <a:r>
              <a:rPr lang="en-US" sz="1800" dirty="0" err="1">
                <a:effectLst/>
                <a:latin typeface="Times"/>
              </a:rPr>
              <a:t>muchos</a:t>
            </a:r>
            <a:r>
              <a:rPr lang="en-US" sz="1800" dirty="0">
                <a:effectLst/>
                <a:latin typeface="Times"/>
              </a:rPr>
              <a:t> </a:t>
            </a:r>
            <a:r>
              <a:rPr lang="en-US" sz="1800" dirty="0" err="1">
                <a:effectLst/>
                <a:latin typeface="Times"/>
              </a:rPr>
              <a:t>trabajos</a:t>
            </a:r>
            <a:r>
              <a:rPr lang="en-US" sz="1800" dirty="0">
                <a:effectLst/>
                <a:latin typeface="Times"/>
              </a:rPr>
              <a:t> para </a:t>
            </a:r>
            <a:r>
              <a:rPr lang="en-US" sz="1800" dirty="0" err="1">
                <a:effectLst/>
                <a:latin typeface="Times"/>
              </a:rPr>
              <a:t>identificar</a:t>
            </a:r>
            <a:r>
              <a:rPr lang="en-US" sz="1800" dirty="0">
                <a:effectLst/>
                <a:latin typeface="Times"/>
              </a:rPr>
              <a:t> las </a:t>
            </a:r>
            <a:r>
              <a:rPr lang="en-US" sz="1800" dirty="0" err="1">
                <a:effectLst/>
                <a:latin typeface="Times"/>
              </a:rPr>
              <a:t>condiciones</a:t>
            </a:r>
            <a:r>
              <a:rPr lang="en-US" sz="1800" dirty="0">
                <a:effectLst/>
                <a:latin typeface="Times"/>
              </a:rPr>
              <a:t> bajo las </a:t>
            </a:r>
            <a:r>
              <a:rPr lang="en-US" sz="1800" dirty="0" err="1">
                <a:effectLst/>
                <a:latin typeface="Times"/>
              </a:rPr>
              <a:t>cua</a:t>
            </a:r>
            <a:r>
              <a:rPr lang="en-US" sz="1800" dirty="0">
                <a:effectLst/>
                <a:latin typeface="Times"/>
              </a:rPr>
              <a:t>- les </a:t>
            </a:r>
            <a:r>
              <a:rPr lang="en-US" sz="1800" dirty="0" err="1">
                <a:effectLst/>
                <a:latin typeface="Times"/>
              </a:rPr>
              <a:t>los</a:t>
            </a:r>
            <a:r>
              <a:rPr lang="en-US" sz="1800" dirty="0">
                <a:effectLst/>
                <a:latin typeface="Times"/>
              </a:rPr>
              <a:t> </a:t>
            </a:r>
            <a:r>
              <a:rPr lang="en-US" sz="1800" dirty="0" err="1">
                <a:effectLst/>
                <a:latin typeface="Times"/>
              </a:rPr>
              <a:t>algoritmos</a:t>
            </a:r>
            <a:r>
              <a:rPr lang="en-US" sz="1800" dirty="0">
                <a:effectLst/>
                <a:latin typeface="Times"/>
              </a:rPr>
              <a:t> </a:t>
            </a:r>
            <a:r>
              <a:rPr lang="en-US" sz="1800" dirty="0" err="1">
                <a:effectLst/>
                <a:latin typeface="Times"/>
              </a:rPr>
              <a:t>genéticos</a:t>
            </a:r>
            <a:r>
              <a:rPr lang="en-US" sz="1800" dirty="0">
                <a:effectLst/>
                <a:latin typeface="Times"/>
              </a:rPr>
              <a:t> </a:t>
            </a:r>
            <a:r>
              <a:rPr lang="en-US" sz="1800" dirty="0" err="1">
                <a:effectLst/>
                <a:latin typeface="Times"/>
              </a:rPr>
              <a:t>funcionan</a:t>
            </a:r>
            <a:r>
              <a:rPr lang="en-US" sz="1800" dirty="0">
                <a:effectLst/>
                <a:latin typeface="Times"/>
              </a:rPr>
              <a:t> bien.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39</a:t>
            </a:fld>
            <a:endParaRPr lang="es-ES_tradnl"/>
          </a:p>
        </p:txBody>
      </p:sp>
    </p:spTree>
    <p:extLst>
      <p:ext uri="{BB962C8B-B14F-4D97-AF65-F5344CB8AC3E}">
        <p14:creationId xmlns:p14="http://schemas.microsoft.com/office/powerpoint/2010/main" val="242927574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40</a:t>
            </a:fld>
            <a:endParaRPr lang="es-ES_tradnl"/>
          </a:p>
        </p:txBody>
      </p:sp>
    </p:spTree>
    <p:extLst>
      <p:ext uri="{BB962C8B-B14F-4D97-AF65-F5344CB8AC3E}">
        <p14:creationId xmlns:p14="http://schemas.microsoft.com/office/powerpoint/2010/main" val="30017227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41</a:t>
            </a:fld>
            <a:endParaRPr lang="es-ES_tradnl"/>
          </a:p>
        </p:txBody>
      </p:sp>
    </p:spTree>
    <p:extLst>
      <p:ext uri="{BB962C8B-B14F-4D97-AF65-F5344CB8AC3E}">
        <p14:creationId xmlns:p14="http://schemas.microsoft.com/office/powerpoint/2010/main" val="26033275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a:t>
            </a:fld>
            <a:endParaRPr lang="es-ES_tradnl"/>
          </a:p>
        </p:txBody>
      </p:sp>
    </p:spTree>
    <p:extLst>
      <p:ext uri="{BB962C8B-B14F-4D97-AF65-F5344CB8AC3E}">
        <p14:creationId xmlns:p14="http://schemas.microsoft.com/office/powerpoint/2010/main" val="12772942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42</a:t>
            </a:fld>
            <a:endParaRPr lang="es-ES_tradnl"/>
          </a:p>
        </p:txBody>
      </p:sp>
    </p:spTree>
    <p:extLst>
      <p:ext uri="{BB962C8B-B14F-4D97-AF65-F5344CB8AC3E}">
        <p14:creationId xmlns:p14="http://schemas.microsoft.com/office/powerpoint/2010/main" val="351519571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43</a:t>
            </a:fld>
            <a:endParaRPr lang="es-ES_tradnl"/>
          </a:p>
        </p:txBody>
      </p:sp>
    </p:spTree>
    <p:extLst>
      <p:ext uri="{BB962C8B-B14F-4D97-AF65-F5344CB8AC3E}">
        <p14:creationId xmlns:p14="http://schemas.microsoft.com/office/powerpoint/2010/main" val="242698952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44</a:t>
            </a:fld>
            <a:endParaRPr lang="es-ES_tradnl"/>
          </a:p>
        </p:txBody>
      </p:sp>
    </p:spTree>
    <p:extLst>
      <p:ext uri="{BB962C8B-B14F-4D97-AF65-F5344CB8AC3E}">
        <p14:creationId xmlns:p14="http://schemas.microsoft.com/office/powerpoint/2010/main" val="150467752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45</a:t>
            </a:fld>
            <a:endParaRPr lang="es-ES_tradnl"/>
          </a:p>
        </p:txBody>
      </p:sp>
    </p:spTree>
    <p:extLst>
      <p:ext uri="{BB962C8B-B14F-4D97-AF65-F5344CB8AC3E}">
        <p14:creationId xmlns:p14="http://schemas.microsoft.com/office/powerpoint/2010/main" val="328002487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Si es para máximo es +</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46</a:t>
            </a:fld>
            <a:endParaRPr lang="es-ES_tradnl"/>
          </a:p>
        </p:txBody>
      </p:sp>
    </p:spTree>
    <p:extLst>
      <p:ext uri="{BB962C8B-B14F-4D97-AF65-F5344CB8AC3E}">
        <p14:creationId xmlns:p14="http://schemas.microsoft.com/office/powerpoint/2010/main" val="20590551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Agregar grafica de búsqueda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47</a:t>
            </a:fld>
            <a:endParaRPr lang="es-ES_tradnl"/>
          </a:p>
        </p:txBody>
      </p:sp>
    </p:spTree>
    <p:extLst>
      <p:ext uri="{BB962C8B-B14F-4D97-AF65-F5344CB8AC3E}">
        <p14:creationId xmlns:p14="http://schemas.microsoft.com/office/powerpoint/2010/main" val="343811469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48</a:t>
            </a:fld>
            <a:endParaRPr lang="es-ES_tradnl"/>
          </a:p>
        </p:txBody>
      </p:sp>
    </p:spTree>
    <p:extLst>
      <p:ext uri="{BB962C8B-B14F-4D97-AF65-F5344CB8AC3E}">
        <p14:creationId xmlns:p14="http://schemas.microsoft.com/office/powerpoint/2010/main" val="276819453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49</a:t>
            </a:fld>
            <a:endParaRPr lang="es-ES_tradnl"/>
          </a:p>
        </p:txBody>
      </p:sp>
    </p:spTree>
    <p:extLst>
      <p:ext uri="{BB962C8B-B14F-4D97-AF65-F5344CB8AC3E}">
        <p14:creationId xmlns:p14="http://schemas.microsoft.com/office/powerpoint/2010/main" val="25093409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Totalmente observable vs. parcialmente observable</a:t>
            </a:r>
            <a:r>
              <a:rPr lang="es-ES_tradnl" sz="9600" b="0" noProof="0" dirty="0"/>
              <a:t>: Si los sensores pueden observar el estado completo del medio. Si puede ver todo el entorno, no necesita memoria. </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0" noProof="0" dirty="0">
                <a:effectLst/>
              </a:rPr>
              <a:t>Determinista vs. </a:t>
            </a:r>
            <a:r>
              <a:rPr lang="es-ES_tradnl" sz="9600" b="0" noProof="0" dirty="0" err="1">
                <a:effectLst/>
              </a:rPr>
              <a:t>Estócastico</a:t>
            </a:r>
            <a:r>
              <a:rPr lang="es-ES_tradnl" sz="9600" b="0" noProof="0" dirty="0">
                <a:effectLst/>
              </a:rPr>
              <a:t>: Si el siguiente estado está totalmente determinado por el estado actual y la acción ejecutada. Un estado parcialmente observable puede parecer estocástico. Por eso se piensa desde la perspectiva del agente.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effectLst/>
              </a:rPr>
              <a:t>Episódico vs Secuencial: </a:t>
            </a:r>
            <a:r>
              <a:rPr lang="es-ES_tradnl" sz="9600" b="0" noProof="0" dirty="0">
                <a:effectLst/>
              </a:rPr>
              <a:t>En un torno episódico, la experiencia del agente se dividide en espacios atómicos. Cada episodio consiste en la percepción y la realización de una única acción posterior. Los sig. Episodios no dependen de las acciones de episodios anteriores. En entornos secuenciales, la decisión presente puede afectar decisiones futuras (por ejemplo, ajedrez)</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Estático vs. Dinámico: </a:t>
            </a:r>
            <a:r>
              <a:rPr lang="es-ES_tradnl" sz="1800" b="0" noProof="0" dirty="0">
                <a:effectLst/>
                <a:latin typeface="Times"/>
              </a:rPr>
              <a:t>Si el entorno puede cambiar cuando el agente está deliberando, entonces el entorno es dinámico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Discreto </a:t>
            </a:r>
            <a:r>
              <a:rPr lang="es-ES_tradnl" sz="1800" b="1" i="1" noProof="0" dirty="0">
                <a:effectLst/>
                <a:latin typeface="Times"/>
              </a:rPr>
              <a:t>vs</a:t>
            </a:r>
            <a:r>
              <a:rPr lang="es-ES_tradnl" sz="1800" b="1" noProof="0" dirty="0">
                <a:effectLst/>
                <a:latin typeface="Times"/>
              </a:rPr>
              <a:t>. continuo: </a:t>
            </a:r>
            <a:r>
              <a:rPr lang="es-ES_tradnl" sz="1800" b="0" noProof="0" dirty="0">
                <a:effectLst/>
                <a:latin typeface="Times"/>
              </a:rPr>
              <a:t>La distinción entre discreto y continuo se puede aplicar al </a:t>
            </a:r>
            <a:r>
              <a:rPr lang="es-ES_tradnl" sz="1800" b="0" i="1" noProof="0" dirty="0">
                <a:effectLst/>
                <a:latin typeface="Times"/>
              </a:rPr>
              <a:t>estado </a:t>
            </a:r>
            <a:r>
              <a:rPr lang="es-ES_tradnl" sz="1800" b="0" noProof="0" dirty="0">
                <a:effectLst/>
                <a:latin typeface="Times"/>
              </a:rPr>
              <a:t>del medio, a la forma en la que se maneja el </a:t>
            </a:r>
            <a:r>
              <a:rPr lang="es-ES_tradnl" sz="1800" b="0" i="1" noProof="0" dirty="0">
                <a:effectLst/>
                <a:latin typeface="Times"/>
              </a:rPr>
              <a:t>tiempo </a:t>
            </a:r>
            <a:r>
              <a:rPr lang="es-ES_tradnl" sz="1800" b="0" noProof="0" dirty="0">
                <a:effectLst/>
                <a:latin typeface="Times"/>
              </a:rPr>
              <a:t>y a las </a:t>
            </a:r>
            <a:r>
              <a:rPr lang="es-ES_tradnl" sz="1800" b="0" i="1" noProof="0" dirty="0">
                <a:effectLst/>
                <a:latin typeface="Times"/>
              </a:rPr>
              <a:t>percepciones </a:t>
            </a:r>
            <a:r>
              <a:rPr lang="es-ES_tradnl" sz="1800" b="0" noProof="0" dirty="0">
                <a:effectLst/>
                <a:latin typeface="Times"/>
              </a:rPr>
              <a:t>y </a:t>
            </a:r>
            <a:r>
              <a:rPr lang="es-ES_tradnl" sz="1800" b="0" i="1" noProof="0" dirty="0">
                <a:effectLst/>
                <a:latin typeface="Times"/>
              </a:rPr>
              <a:t>acciones </a:t>
            </a:r>
            <a:r>
              <a:rPr lang="es-ES_tradnl" sz="1800" b="0" noProof="0" dirty="0">
                <a:effectLst/>
                <a:latin typeface="Times"/>
              </a:rPr>
              <a:t>del agente.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Agente individual </a:t>
            </a:r>
            <a:r>
              <a:rPr lang="es-ES_tradnl" sz="1800" b="1" i="1" noProof="0" dirty="0">
                <a:effectLst/>
                <a:latin typeface="Times"/>
              </a:rPr>
              <a:t>vs</a:t>
            </a:r>
            <a:r>
              <a:rPr lang="es-ES_tradnl" sz="1800" b="1" noProof="0" dirty="0">
                <a:effectLst/>
                <a:latin typeface="Times"/>
              </a:rPr>
              <a:t>. </a:t>
            </a:r>
            <a:r>
              <a:rPr lang="es-ES_tradnl" sz="1800" b="1" noProof="0" dirty="0" err="1">
                <a:effectLst/>
                <a:latin typeface="Times"/>
              </a:rPr>
              <a:t>multiagente</a:t>
            </a:r>
            <a:r>
              <a:rPr lang="es-ES_tradnl" sz="1800" b="1" noProof="0" dirty="0">
                <a:effectLst/>
                <a:latin typeface="Times"/>
              </a:rPr>
              <a:t>: </a:t>
            </a:r>
            <a:r>
              <a:rPr lang="es-ES_tradnl" sz="1800" b="0" noProof="0" dirty="0">
                <a:effectLst/>
                <a:latin typeface="Times"/>
              </a:rPr>
              <a:t>Los problemas en el diseño de agentes que aparecen en los entornos </a:t>
            </a:r>
            <a:r>
              <a:rPr lang="es-ES_tradnl" sz="1800" b="0" noProof="0" dirty="0" err="1">
                <a:effectLst/>
                <a:latin typeface="Times"/>
              </a:rPr>
              <a:t>multiagente</a:t>
            </a:r>
            <a:r>
              <a:rPr lang="es-ES_tradnl" sz="1800" b="0" noProof="0" dirty="0">
                <a:effectLst/>
                <a:latin typeface="Times"/>
              </a:rPr>
              <a:t> son a menudo bastante diferentes de los que aparecen en entornos con un único agente. La comunicación a menudo emerge como un comportamiento racional en entornos </a:t>
            </a:r>
            <a:r>
              <a:rPr lang="es-ES_tradnl" sz="1800" b="0" noProof="0" dirty="0" err="1">
                <a:effectLst/>
                <a:latin typeface="Times"/>
              </a:rPr>
              <a:t>multiagente</a:t>
            </a:r>
            <a:r>
              <a:rPr lang="es-ES_tradnl" sz="1800" b="0" noProof="0" dirty="0">
                <a:effectLst/>
                <a:latin typeface="Times"/>
              </a:rPr>
              <a:t>; en algunos entornos competitivos parcialmente observables el comportamiento </a:t>
            </a:r>
            <a:r>
              <a:rPr lang="es-ES_tradnl" sz="1800" b="0" noProof="0" dirty="0" err="1">
                <a:effectLst/>
                <a:latin typeface="Times"/>
              </a:rPr>
              <a:t>estocástico</a:t>
            </a:r>
            <a:r>
              <a:rPr lang="es-ES_tradnl" sz="1800" b="0" noProof="0" dirty="0">
                <a:effectLst/>
                <a:latin typeface="Times"/>
              </a:rPr>
              <a:t> es racional ya que evita las dificultades de la predicción de los otros agentes. </a:t>
            </a:r>
            <a:endParaRPr lang="es-ES_tradnl" sz="9600" b="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a:t>
            </a:fld>
            <a:endParaRPr lang="es-ES_tradnl"/>
          </a:p>
        </p:txBody>
      </p:sp>
    </p:spTree>
    <p:extLst>
      <p:ext uri="{BB962C8B-B14F-4D97-AF65-F5344CB8AC3E}">
        <p14:creationId xmlns:p14="http://schemas.microsoft.com/office/powerpoint/2010/main" val="24808644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a:t>
            </a:fld>
            <a:endParaRPr lang="es-ES_tradnl"/>
          </a:p>
        </p:txBody>
      </p:sp>
    </p:spTree>
    <p:extLst>
      <p:ext uri="{BB962C8B-B14F-4D97-AF65-F5344CB8AC3E}">
        <p14:creationId xmlns:p14="http://schemas.microsoft.com/office/powerpoint/2010/main" val="42261811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9</a:t>
            </a:fld>
            <a:endParaRPr lang="es-ES_tradnl"/>
          </a:p>
        </p:txBody>
      </p:sp>
    </p:spTree>
    <p:extLst>
      <p:ext uri="{BB962C8B-B14F-4D97-AF65-F5344CB8AC3E}">
        <p14:creationId xmlns:p14="http://schemas.microsoft.com/office/powerpoint/2010/main" val="2462755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10</a:t>
            </a:fld>
            <a:endParaRPr lang="es-ES_tradnl"/>
          </a:p>
        </p:txBody>
      </p:sp>
    </p:spTree>
    <p:extLst>
      <p:ext uri="{BB962C8B-B14F-4D97-AF65-F5344CB8AC3E}">
        <p14:creationId xmlns:p14="http://schemas.microsoft.com/office/powerpoint/2010/main" val="11919088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err="1"/>
              <a:t>en:User:Cburnett</a:t>
            </a:r>
            <a:r>
              <a:rPr lang="es-ES" sz="6000" dirty="0"/>
              <a:t>, CC BY-SA 3.0 &lt;https://</a:t>
            </a:r>
            <a:r>
              <a:rPr lang="es-ES" sz="6000" dirty="0" err="1"/>
              <a:t>creativecommons.org</a:t>
            </a:r>
            <a:r>
              <a:rPr lang="es-ES" sz="6000" dirty="0"/>
              <a:t>/</a:t>
            </a:r>
            <a:r>
              <a:rPr lang="es-ES" sz="6000" dirty="0" err="1"/>
              <a:t>licenses</a:t>
            </a:r>
            <a:r>
              <a:rPr lang="es-ES" sz="6000" dirty="0"/>
              <a:t>/</a:t>
            </a:r>
            <a:r>
              <a:rPr lang="es-ES" sz="6000" dirty="0" err="1"/>
              <a:t>by-sa</a:t>
            </a:r>
            <a:r>
              <a:rPr lang="es-ES" sz="6000" dirty="0"/>
              <a:t>/3.0&gt;, </a:t>
            </a:r>
            <a:r>
              <a:rPr lang="es-ES" sz="6000" dirty="0" err="1"/>
              <a:t>via</a:t>
            </a:r>
            <a:r>
              <a:rPr lang="es-ES" sz="6000" dirty="0"/>
              <a:t> Wikimedia </a:t>
            </a:r>
            <a:r>
              <a:rPr lang="es-ES" sz="6000" dirty="0" err="1"/>
              <a:t>Commons</a:t>
            </a: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11</a:t>
            </a:fld>
            <a:endParaRPr lang="es-ES_tradnl"/>
          </a:p>
        </p:txBody>
      </p:sp>
    </p:spTree>
    <p:extLst>
      <p:ext uri="{BB962C8B-B14F-4D97-AF65-F5344CB8AC3E}">
        <p14:creationId xmlns:p14="http://schemas.microsoft.com/office/powerpoint/2010/main" val="4193943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BBCD4F60-3B00-4DB4-90A4-67F8107A0900}" type="datetime1">
              <a:rPr lang="en-US" smtClean="0"/>
              <a:t>7/7/24</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115346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5C12018-AE0B-45B3-8833-1C61B747ADFD}" type="datetime1">
              <a:rPr lang="en-US" smtClean="0"/>
              <a:t>7/7/24</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49095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BC874D72-DF44-407D-AEE5-0273DD00D922}" type="datetime1">
              <a:rPr lang="en-US" smtClean="0"/>
              <a:t>7/7/24</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74632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626DE685-1B6F-4D7C-AEF2-C9AD71EC467A}" type="datetime1">
              <a:rPr lang="en-US" smtClean="0"/>
              <a:t>7/7/24</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65610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6E20BAB-D1DB-4DC1-908A-9B5E73715905}" type="datetime1">
              <a:rPr lang="en-US" smtClean="0"/>
              <a:t>7/7/24</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39738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82D2DD5A-C337-4F22-BED0-547AFC68CFD6}" type="datetime1">
              <a:rPr lang="en-US" smtClean="0"/>
              <a:t>7/7/24</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595405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FA38DFBF-4DB8-447F-A740-22B1B0F7DDD8}" type="datetime1">
              <a:rPr lang="en-US" smtClean="0"/>
              <a:t>7/7/24</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295911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8812435-B87A-4434-B86A-1406D5D81959}" type="datetime1">
              <a:rPr lang="en-US" smtClean="0"/>
              <a:t>7/7/24</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675197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3B850E0-9242-469C-9FA7-447D7E43FF29}" type="datetime1">
              <a:rPr lang="en-US" smtClean="0"/>
              <a:t>7/7/24</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01535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CA9184C1-634B-4D2F-90E1-C39B48114444}" type="datetime1">
              <a:rPr lang="en-US" smtClean="0"/>
              <a:t>7/7/24</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98204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602A4FC1-9CCD-4E4B-AB4D-5CAEC19C950B}" type="datetime1">
              <a:rPr lang="en-US" smtClean="0"/>
              <a:t>7/7/24</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07054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FBA78304-8938-479D-8111-AA943458A814}" type="datetime1">
              <a:rPr lang="en-US" smtClean="0"/>
              <a:t>7/7/24</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Sample Footer Text</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73380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21" r:id="rId6"/>
    <p:sldLayoutId id="2147483716" r:id="rId7"/>
    <p:sldLayoutId id="2147483717" r:id="rId8"/>
    <p:sldLayoutId id="2147483718" r:id="rId9"/>
    <p:sldLayoutId id="2147483720" r:id="rId10"/>
    <p:sldLayoutId id="2147483719"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140.png"/></Relationships>
</file>

<file path=ppt/slides/_rels/slide4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hyperlink" Target="https://developers.google.com/optimization" TargetMode="External"/><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CB65D0-496F-4797-A015-C85839E35D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ector background of vibrant colors splashing">
            <a:extLst>
              <a:ext uri="{FF2B5EF4-FFF2-40B4-BE49-F238E27FC236}">
                <a16:creationId xmlns:a16="http://schemas.microsoft.com/office/drawing/2014/main" id="{9809331D-DA16-FF3A-EF55-A081E2B780B0}"/>
              </a:ext>
            </a:extLst>
          </p:cNvPr>
          <p:cNvPicPr>
            <a:picLocks noChangeAspect="1"/>
          </p:cNvPicPr>
          <p:nvPr/>
        </p:nvPicPr>
        <p:blipFill rotWithShape="1">
          <a:blip r:embed="rId2"/>
          <a:srcRect t="17280"/>
          <a:stretch/>
        </p:blipFill>
        <p:spPr>
          <a:xfrm>
            <a:off x="0" y="11"/>
            <a:ext cx="12192000" cy="6857989"/>
          </a:xfrm>
          <a:prstGeom prst="rect">
            <a:avLst/>
          </a:prstGeom>
        </p:spPr>
      </p:pic>
      <p:sp>
        <p:nvSpPr>
          <p:cNvPr id="23" name="Rectangle 22">
            <a:extLst>
              <a:ext uri="{FF2B5EF4-FFF2-40B4-BE49-F238E27FC236}">
                <a16:creationId xmlns:a16="http://schemas.microsoft.com/office/drawing/2014/main" id="{95D2C779-8883-4E5F-A170-0F464918C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990598"/>
            <a:ext cx="12188952" cy="4745182"/>
          </a:xfrm>
          <a:prstGeom prst="rect">
            <a:avLst/>
          </a:prstGeom>
          <a:gradFill>
            <a:gsLst>
              <a:gs pos="35000">
                <a:srgbClr val="000000">
                  <a:alpha val="41000"/>
                </a:srgbClr>
              </a:gs>
              <a:gs pos="0">
                <a:srgbClr val="000000">
                  <a:alpha val="0"/>
                </a:srgbClr>
              </a:gs>
              <a:gs pos="47744">
                <a:srgbClr val="000000">
                  <a:alpha val="51000"/>
                </a:srgbClr>
              </a:gs>
              <a:gs pos="70000">
                <a:srgbClr val="000000">
                  <a:alpha val="37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BD96A694-258D-4418-A83C-B9BA72FD44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15300" y="1780927"/>
            <a:ext cx="0" cy="3390901"/>
          </a:xfrm>
          <a:prstGeom prst="line">
            <a:avLst/>
          </a:prstGeom>
          <a:ln w="44450">
            <a:solidFill>
              <a:srgbClr val="FFFFFF"/>
            </a:solidFill>
          </a:ln>
          <a:effectLst>
            <a:outerShdw blurRad="50800" dist="38100" dir="2700000" sx="88000" sy="88000" algn="tl" rotWithShape="0">
              <a:prstClr val="black">
                <a:alpha val="26000"/>
              </a:prst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9E1EDF0-AE1F-B98A-2238-242F807C5D95}"/>
              </a:ext>
            </a:extLst>
          </p:cNvPr>
          <p:cNvSpPr>
            <a:spLocks noGrp="1"/>
          </p:cNvSpPr>
          <p:nvPr>
            <p:ph type="ctrTitle"/>
          </p:nvPr>
        </p:nvSpPr>
        <p:spPr>
          <a:xfrm>
            <a:off x="496395" y="990599"/>
            <a:ext cx="6956200" cy="4849091"/>
          </a:xfrm>
        </p:spPr>
        <p:txBody>
          <a:bodyPr anchor="ctr">
            <a:normAutofit/>
          </a:bodyPr>
          <a:lstStyle/>
          <a:p>
            <a:pPr algn="r"/>
            <a:r>
              <a:rPr lang="es-ES_tradnl" dirty="0">
                <a:solidFill>
                  <a:srgbClr val="FFFFFF"/>
                </a:solidFill>
              </a:rPr>
              <a:t>Problemas de Optimización</a:t>
            </a:r>
          </a:p>
        </p:txBody>
      </p:sp>
      <p:sp>
        <p:nvSpPr>
          <p:cNvPr id="3" name="Subtitle 2">
            <a:extLst>
              <a:ext uri="{FF2B5EF4-FFF2-40B4-BE49-F238E27FC236}">
                <a16:creationId xmlns:a16="http://schemas.microsoft.com/office/drawing/2014/main" id="{7ADF2E9D-EBF5-3389-816C-B9464287A0BF}"/>
              </a:ext>
            </a:extLst>
          </p:cNvPr>
          <p:cNvSpPr>
            <a:spLocks noGrp="1"/>
          </p:cNvSpPr>
          <p:nvPr>
            <p:ph type="subTitle" idx="1"/>
          </p:nvPr>
        </p:nvSpPr>
        <p:spPr>
          <a:xfrm>
            <a:off x="8712865" y="1447799"/>
            <a:ext cx="2368905" cy="4076699"/>
          </a:xfrm>
        </p:spPr>
        <p:txBody>
          <a:bodyPr anchor="ctr">
            <a:normAutofit/>
          </a:bodyPr>
          <a:lstStyle/>
          <a:p>
            <a:r>
              <a:rPr lang="es-ES_tradnl" dirty="0">
                <a:solidFill>
                  <a:srgbClr val="FFFFFF"/>
                </a:solidFill>
                <a:latin typeface="+mj-lt"/>
              </a:rPr>
              <a:t>Inteligencia Artificial</a:t>
            </a:r>
          </a:p>
          <a:p>
            <a:r>
              <a:rPr lang="es-ES_tradnl" dirty="0">
                <a:solidFill>
                  <a:srgbClr val="FFFFFF"/>
                </a:solidFill>
                <a:latin typeface="+mj-lt"/>
              </a:rPr>
              <a:t>CEIA - FIUBA</a:t>
            </a:r>
          </a:p>
          <a:p>
            <a:r>
              <a:rPr lang="es-ES_tradnl" sz="1800" dirty="0">
                <a:solidFill>
                  <a:srgbClr val="FFFFFF"/>
                </a:solidFill>
                <a:latin typeface="+mj-lt"/>
              </a:rPr>
              <a:t>Dr. Ing. Facundo Adrián Lucianna</a:t>
            </a:r>
          </a:p>
        </p:txBody>
      </p:sp>
      <p:pic>
        <p:nvPicPr>
          <p:cNvPr id="5" name="Logo-fiuba_big_white.png" descr="Logo-fiuba_big_white.png">
            <a:extLst>
              <a:ext uri="{FF2B5EF4-FFF2-40B4-BE49-F238E27FC236}">
                <a16:creationId xmlns:a16="http://schemas.microsoft.com/office/drawing/2014/main" id="{B8A22D03-42EB-5DF6-A3E7-65A781ED923A}"/>
              </a:ext>
            </a:extLst>
          </p:cNvPr>
          <p:cNvPicPr>
            <a:picLocks noChangeAspect="1"/>
          </p:cNvPicPr>
          <p:nvPr/>
        </p:nvPicPr>
        <p:blipFill>
          <a:blip r:embed="rId3"/>
          <a:stretch>
            <a:fillRect/>
          </a:stretch>
        </p:blipFill>
        <p:spPr>
          <a:xfrm>
            <a:off x="9081362" y="990596"/>
            <a:ext cx="1476515" cy="1476515"/>
          </a:xfrm>
          <a:prstGeom prst="rect">
            <a:avLst/>
          </a:prstGeom>
          <a:ln w="12700">
            <a:miter lim="400000"/>
          </a:ln>
        </p:spPr>
      </p:pic>
    </p:spTree>
    <p:extLst>
      <p:ext uri="{BB962C8B-B14F-4D97-AF65-F5344CB8AC3E}">
        <p14:creationId xmlns:p14="http://schemas.microsoft.com/office/powerpoint/2010/main" val="1514281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Algoritmos de búsqueda Local</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242205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11</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6875821" cy="3969785"/>
          </a:xfrm>
        </p:spPr>
        <p:txBody>
          <a:bodyPr>
            <a:normAutofit/>
          </a:bodyPr>
          <a:lstStyle/>
          <a:p>
            <a:pPr marL="0" indent="0">
              <a:buNone/>
            </a:pPr>
            <a:r>
              <a:rPr lang="es-ES" dirty="0"/>
              <a:t>Los algoritmos de búsqueda que vimos la clase anterior se diseñan para explorar sistemáticamente espacios de búsqueda. Esta forma sistemática se alcanza manteniendo uno o más caminos en memoria y registrando qué alternativas se han explorado en cada punto a lo largo del camino y cuáles no. </a:t>
            </a:r>
          </a:p>
          <a:p>
            <a:pPr marL="0" indent="0">
              <a:buNone/>
            </a:pPr>
            <a:r>
              <a:rPr lang="es-ES" dirty="0"/>
              <a:t>Cuando se encuentra un objetivo, </a:t>
            </a:r>
            <a:r>
              <a:rPr lang="es-ES" b="1" dirty="0">
                <a:solidFill>
                  <a:schemeClr val="accent6">
                    <a:lumMod val="60000"/>
                    <a:lumOff val="40000"/>
                  </a:schemeClr>
                </a:solidFill>
              </a:rPr>
              <a:t>el camino</a:t>
            </a:r>
            <a:r>
              <a:rPr lang="es-ES" dirty="0">
                <a:solidFill>
                  <a:schemeClr val="accent6">
                    <a:lumMod val="60000"/>
                    <a:lumOff val="40000"/>
                  </a:schemeClr>
                </a:solidFill>
              </a:rPr>
              <a:t> </a:t>
            </a:r>
            <a:r>
              <a:rPr lang="es-ES" dirty="0"/>
              <a:t>a ese objetivo también constituye una </a:t>
            </a:r>
            <a:r>
              <a:rPr lang="es-ES" b="1" dirty="0">
                <a:solidFill>
                  <a:schemeClr val="accent6">
                    <a:lumMod val="60000"/>
                    <a:lumOff val="40000"/>
                  </a:schemeClr>
                </a:solidFill>
              </a:rPr>
              <a:t>solución</a:t>
            </a:r>
            <a:r>
              <a:rPr lang="es-ES" dirty="0"/>
              <a:t> al problema.</a:t>
            </a:r>
          </a:p>
          <a:p>
            <a:pPr marL="0" indent="0">
              <a:buNone/>
            </a:pPr>
            <a:r>
              <a:rPr lang="es-ES" dirty="0"/>
              <a:t>Pero hay problemas en donde </a:t>
            </a:r>
            <a:r>
              <a:rPr lang="es-ES" b="1" dirty="0">
                <a:solidFill>
                  <a:srgbClr val="FF0000"/>
                </a:solidFill>
              </a:rPr>
              <a:t>no</a:t>
            </a:r>
            <a:r>
              <a:rPr lang="es-ES" dirty="0"/>
              <a:t> nos importa el camino, sino que importa la configuración final. Por ejemplo, un algoritmo que resuelva Sudokus.</a:t>
            </a:r>
          </a:p>
        </p:txBody>
      </p:sp>
      <p:pic>
        <p:nvPicPr>
          <p:cNvPr id="7" name="Picture 6" descr="A grid of sudoku with numbers&#10;&#10;Description automatically generated">
            <a:extLst>
              <a:ext uri="{FF2B5EF4-FFF2-40B4-BE49-F238E27FC236}">
                <a16:creationId xmlns:a16="http://schemas.microsoft.com/office/drawing/2014/main" id="{49B5A8C6-9E4C-FC84-471C-560044BE8772}"/>
              </a:ext>
            </a:extLst>
          </p:cNvPr>
          <p:cNvPicPr>
            <a:picLocks noChangeAspect="1"/>
          </p:cNvPicPr>
          <p:nvPr/>
        </p:nvPicPr>
        <p:blipFill rotWithShape="1">
          <a:blip r:embed="rId3"/>
          <a:srcRect l="50000"/>
          <a:stretch/>
        </p:blipFill>
        <p:spPr>
          <a:xfrm>
            <a:off x="7512337" y="2059309"/>
            <a:ext cx="3815443" cy="3770021"/>
          </a:xfrm>
          <a:prstGeom prst="rect">
            <a:avLst/>
          </a:prstGeom>
        </p:spPr>
      </p:pic>
    </p:spTree>
    <p:extLst>
      <p:ext uri="{BB962C8B-B14F-4D97-AF65-F5344CB8AC3E}">
        <p14:creationId xmlns:p14="http://schemas.microsoft.com/office/powerpoint/2010/main" val="20295321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dirty="0"/>
              <a:t>Si no importa el camino al objetivo, podemos considerar una clase diferente de algoritmos que no se preocupen en absoluto de los caminos.</a:t>
            </a:r>
          </a:p>
          <a:p>
            <a:pPr marL="0" indent="0">
              <a:buNone/>
            </a:pPr>
            <a:r>
              <a:rPr lang="es-ES" dirty="0"/>
              <a:t>Los algoritmos de búsqueda local funcionan con un solo estado actual y generalmente se mueve sólo a los </a:t>
            </a:r>
            <a:r>
              <a:rPr lang="es-ES" i="1" dirty="0">
                <a:solidFill>
                  <a:schemeClr val="accent5">
                    <a:lumMod val="60000"/>
                    <a:lumOff val="40000"/>
                  </a:schemeClr>
                </a:solidFill>
              </a:rPr>
              <a:t>vecinos</a:t>
            </a:r>
            <a:r>
              <a:rPr lang="es-ES" dirty="0"/>
              <a:t> del estado. Estos algoritmos tienen dos ventajas:</a:t>
            </a:r>
          </a:p>
          <a:p>
            <a:pPr marL="457200" indent="-457200">
              <a:buAutoNum type="arabicPeriod"/>
            </a:pPr>
            <a:r>
              <a:rPr lang="es-ES" dirty="0"/>
              <a:t>Usan poca memoria</a:t>
            </a:r>
          </a:p>
          <a:p>
            <a:pPr marL="457200" indent="-457200">
              <a:buAutoNum type="arabicPeriod"/>
            </a:pPr>
            <a:r>
              <a:rPr lang="es-ES" dirty="0"/>
              <a:t>Pueden encontrar soluciones razonables en espacios de estado grandes o infinitos (continuos).</a:t>
            </a:r>
          </a:p>
        </p:txBody>
      </p:sp>
    </p:spTree>
    <p:extLst>
      <p:ext uri="{BB962C8B-B14F-4D97-AF65-F5344CB8AC3E}">
        <p14:creationId xmlns:p14="http://schemas.microsoft.com/office/powerpoint/2010/main" val="20096419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691264" cy="3786224"/>
          </a:xfrm>
        </p:spPr>
        <p:txBody>
          <a:bodyPr>
            <a:normAutofit fontScale="92500"/>
          </a:bodyPr>
          <a:lstStyle/>
          <a:p>
            <a:pPr marL="0" indent="0">
              <a:buNone/>
            </a:pPr>
            <a:r>
              <a:rPr lang="es-ES" dirty="0"/>
              <a:t>Los algoritmos de búsqueda local son útiles para resolver </a:t>
            </a:r>
            <a:r>
              <a:rPr lang="es-ES" b="1" dirty="0">
                <a:solidFill>
                  <a:schemeClr val="accent1">
                    <a:lumMod val="75000"/>
                  </a:schemeClr>
                </a:solidFill>
              </a:rPr>
              <a:t>problemas de optimización </a:t>
            </a:r>
            <a:r>
              <a:rPr lang="es-ES" dirty="0"/>
              <a:t>puros, en los cuales el objetivo es encontrar el mejor estado según una función objetivo.</a:t>
            </a:r>
          </a:p>
          <a:p>
            <a:pPr marL="0" indent="0">
              <a:buNone/>
            </a:pPr>
            <a:r>
              <a:rPr lang="es-ES" dirty="0"/>
              <a:t>Un problema de optimización consiste en minimizar o maximizar el valor de una variable. En otras palabras, se trata de calcular o determinar el valor mínimo o el valor máximo de una función.</a:t>
            </a:r>
          </a:p>
          <a:p>
            <a:pPr marL="0" indent="0">
              <a:buNone/>
            </a:pPr>
            <a:r>
              <a:rPr lang="es-ES" dirty="0"/>
              <a:t>Los problemas de optimización se pueden dividir en dos categorías:</a:t>
            </a:r>
          </a:p>
          <a:p>
            <a:r>
              <a:rPr lang="es-ES" dirty="0"/>
              <a:t>Un problema de optimización con variables discretas se conoce como </a:t>
            </a:r>
            <a:r>
              <a:rPr lang="es-ES" i="1" dirty="0">
                <a:solidFill>
                  <a:schemeClr val="accent2">
                    <a:lumMod val="75000"/>
                  </a:schemeClr>
                </a:solidFill>
              </a:rPr>
              <a:t>optimización discreta</a:t>
            </a:r>
            <a:r>
              <a:rPr lang="es-ES" dirty="0"/>
              <a:t>, en la que un objeto como un número entero, una permutación o un grafo se debe encontrar en un conjunto contable.</a:t>
            </a:r>
          </a:p>
          <a:p>
            <a:r>
              <a:rPr lang="es-ES" dirty="0"/>
              <a:t>Un problema con variables continuas se conoce como </a:t>
            </a:r>
            <a:r>
              <a:rPr lang="es-ES" i="1" dirty="0">
                <a:solidFill>
                  <a:schemeClr val="accent5">
                    <a:lumMod val="75000"/>
                  </a:schemeClr>
                </a:solidFill>
              </a:rPr>
              <a:t>optimización continua</a:t>
            </a:r>
            <a:r>
              <a:rPr lang="es-ES" dirty="0"/>
              <a:t>, en la que se debe encontrar un valor óptimo de una función continua. </a:t>
            </a:r>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spTree>
    <p:extLst>
      <p:ext uri="{BB962C8B-B14F-4D97-AF65-F5344CB8AC3E}">
        <p14:creationId xmlns:p14="http://schemas.microsoft.com/office/powerpoint/2010/main" val="936214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14</a:t>
            </a:fld>
            <a:endParaRPr lang="en-US"/>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pic>
        <p:nvPicPr>
          <p:cNvPr id="10" name="Picture 9" descr="A white and purple rectangular object with black text&#10;&#10;Description automatically generated">
            <a:extLst>
              <a:ext uri="{FF2B5EF4-FFF2-40B4-BE49-F238E27FC236}">
                <a16:creationId xmlns:a16="http://schemas.microsoft.com/office/drawing/2014/main" id="{D9F70EBE-0622-006A-08A4-58A72217D09B}"/>
              </a:ext>
            </a:extLst>
          </p:cNvPr>
          <p:cNvPicPr>
            <a:picLocks noChangeAspect="1"/>
          </p:cNvPicPr>
          <p:nvPr/>
        </p:nvPicPr>
        <p:blipFill>
          <a:blip r:embed="rId3"/>
          <a:stretch>
            <a:fillRect/>
          </a:stretch>
        </p:blipFill>
        <p:spPr>
          <a:xfrm>
            <a:off x="2708184" y="2860922"/>
            <a:ext cx="6411744" cy="2315754"/>
          </a:xfrm>
          <a:prstGeom prst="rect">
            <a:avLst/>
          </a:prstGeom>
        </p:spPr>
      </p:pic>
    </p:spTree>
    <p:extLst>
      <p:ext uri="{BB962C8B-B14F-4D97-AF65-F5344CB8AC3E}">
        <p14:creationId xmlns:p14="http://schemas.microsoft.com/office/powerpoint/2010/main" val="26196273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15</a:t>
            </a:fld>
            <a:endParaRPr lang="en-US"/>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pic>
        <p:nvPicPr>
          <p:cNvPr id="4" name="Picture 3" descr="A diagram of a function&#10;&#10;Description automatically generated">
            <a:extLst>
              <a:ext uri="{FF2B5EF4-FFF2-40B4-BE49-F238E27FC236}">
                <a16:creationId xmlns:a16="http://schemas.microsoft.com/office/drawing/2014/main" id="{9A36BFAA-269D-0446-0397-58D1372D1F90}"/>
              </a:ext>
            </a:extLst>
          </p:cNvPr>
          <p:cNvPicPr>
            <a:picLocks noChangeAspect="1"/>
          </p:cNvPicPr>
          <p:nvPr/>
        </p:nvPicPr>
        <p:blipFill>
          <a:blip r:embed="rId3"/>
          <a:stretch>
            <a:fillRect/>
          </a:stretch>
        </p:blipFill>
        <p:spPr>
          <a:xfrm>
            <a:off x="2708184" y="2860920"/>
            <a:ext cx="6411744" cy="2315756"/>
          </a:xfrm>
          <a:prstGeom prst="rect">
            <a:avLst/>
          </a:prstGeom>
        </p:spPr>
      </p:pic>
    </p:spTree>
    <p:extLst>
      <p:ext uri="{BB962C8B-B14F-4D97-AF65-F5344CB8AC3E}">
        <p14:creationId xmlns:p14="http://schemas.microsoft.com/office/powerpoint/2010/main" val="5259447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691264" cy="3786224"/>
          </a:xfrm>
        </p:spPr>
        <p:txBody>
          <a:bodyPr>
            <a:normAutofit/>
          </a:bodyPr>
          <a:lstStyle/>
          <a:p>
            <a:pPr marL="0" indent="0">
              <a:buNone/>
            </a:pPr>
            <a:r>
              <a:rPr lang="es-ES" dirty="0"/>
              <a:t>Pasemos a un caso de una sola variable así podemos observar:</a:t>
            </a:r>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pic>
        <p:nvPicPr>
          <p:cNvPr id="8" name="Picture 7" descr="A blue line with a point pointing to the point&#10;&#10;Description automatically generated">
            <a:extLst>
              <a:ext uri="{FF2B5EF4-FFF2-40B4-BE49-F238E27FC236}">
                <a16:creationId xmlns:a16="http://schemas.microsoft.com/office/drawing/2014/main" id="{6EE04E3C-17EF-1FD0-5E54-709945573519}"/>
              </a:ext>
            </a:extLst>
          </p:cNvPr>
          <p:cNvPicPr>
            <a:picLocks noChangeAspect="1"/>
          </p:cNvPicPr>
          <p:nvPr/>
        </p:nvPicPr>
        <p:blipFill>
          <a:blip r:embed="rId3"/>
          <a:stretch>
            <a:fillRect/>
          </a:stretch>
        </p:blipFill>
        <p:spPr>
          <a:xfrm>
            <a:off x="2919279" y="2604654"/>
            <a:ext cx="6353442" cy="3489305"/>
          </a:xfrm>
          <a:prstGeom prst="rect">
            <a:avLst/>
          </a:prstGeom>
        </p:spPr>
      </p:pic>
    </p:spTree>
    <p:extLst>
      <p:ext uri="{BB962C8B-B14F-4D97-AF65-F5344CB8AC3E}">
        <p14:creationId xmlns:p14="http://schemas.microsoft.com/office/powerpoint/2010/main" val="3751497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Gradiente descendiente o Ascendente</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546934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18</a:t>
            </a:fld>
            <a:endParaRPr lang="en-US"/>
          </a:p>
        </p:txBody>
      </p:sp>
      <p:pic>
        <p:nvPicPr>
          <p:cNvPr id="11" name="Picture 10" descr="Two people in space suits pointing an object&#10;&#10;Description automatically generated">
            <a:extLst>
              <a:ext uri="{FF2B5EF4-FFF2-40B4-BE49-F238E27FC236}">
                <a16:creationId xmlns:a16="http://schemas.microsoft.com/office/drawing/2014/main" id="{7FB4ADA9-1421-2A36-8273-A82C46133373}"/>
              </a:ext>
            </a:extLst>
          </p:cNvPr>
          <p:cNvPicPr>
            <a:picLocks noChangeAspect="1"/>
          </p:cNvPicPr>
          <p:nvPr/>
        </p:nvPicPr>
        <p:blipFill>
          <a:blip r:embed="rId3"/>
          <a:stretch>
            <a:fillRect/>
          </a:stretch>
        </p:blipFill>
        <p:spPr>
          <a:xfrm>
            <a:off x="886011" y="2293126"/>
            <a:ext cx="5638800" cy="3162300"/>
          </a:xfrm>
          <a:prstGeom prst="rect">
            <a:avLst/>
          </a:prstGeom>
        </p:spPr>
      </p:pic>
      <p:pic>
        <p:nvPicPr>
          <p:cNvPr id="13" name="Picture 12" descr="A cartoon of a person tied to a rope&#10;&#10;Description automatically generated">
            <a:extLst>
              <a:ext uri="{FF2B5EF4-FFF2-40B4-BE49-F238E27FC236}">
                <a16:creationId xmlns:a16="http://schemas.microsoft.com/office/drawing/2014/main" id="{11DD3E59-D964-1418-ABB7-BA2947FA30AA}"/>
              </a:ext>
            </a:extLst>
          </p:cNvPr>
          <p:cNvPicPr>
            <a:picLocks noChangeAspect="1"/>
          </p:cNvPicPr>
          <p:nvPr/>
        </p:nvPicPr>
        <p:blipFill>
          <a:blip r:embed="rId4"/>
          <a:stretch>
            <a:fillRect/>
          </a:stretch>
        </p:blipFill>
        <p:spPr>
          <a:xfrm>
            <a:off x="7185452" y="1910221"/>
            <a:ext cx="3988457" cy="3928110"/>
          </a:xfrm>
          <a:prstGeom prst="rect">
            <a:avLst/>
          </a:prstGeom>
        </p:spPr>
      </p:pic>
    </p:spTree>
    <p:extLst>
      <p:ext uri="{BB962C8B-B14F-4D97-AF65-F5344CB8AC3E}">
        <p14:creationId xmlns:p14="http://schemas.microsoft.com/office/powerpoint/2010/main" val="31700009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19</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Este algoritmo que continuamente se mueve en dirección de mayor valor decreciente o creciente. Termina la búsqueda en donde ningún vecino está más bajo. Este algoritmo no miras más allá de lo que tiene de los vecinos. </a:t>
            </a:r>
          </a:p>
        </p:txBody>
      </p:sp>
      <p:pic>
        <p:nvPicPr>
          <p:cNvPr id="3" name="Picture 2" descr="A blue line with a point pointing to the point&#10;&#10;Description automatically generated">
            <a:extLst>
              <a:ext uri="{FF2B5EF4-FFF2-40B4-BE49-F238E27FC236}">
                <a16:creationId xmlns:a16="http://schemas.microsoft.com/office/drawing/2014/main" id="{461AE627-EC96-E7C2-7A2D-7CBFC01031A5}"/>
              </a:ext>
            </a:extLst>
          </p:cNvPr>
          <p:cNvPicPr>
            <a:picLocks noChangeAspect="1"/>
          </p:cNvPicPr>
          <p:nvPr/>
        </p:nvPicPr>
        <p:blipFill>
          <a:blip r:embed="rId3"/>
          <a:stretch>
            <a:fillRect/>
          </a:stretch>
        </p:blipFill>
        <p:spPr>
          <a:xfrm>
            <a:off x="1368638" y="2968171"/>
            <a:ext cx="5589527" cy="3069764"/>
          </a:xfrm>
          <a:prstGeom prst="rect">
            <a:avLst/>
          </a:prstGeom>
        </p:spPr>
      </p:pic>
      <p:pic>
        <p:nvPicPr>
          <p:cNvPr id="8" name="Picture 7" descr="A screen shot of a computer code&#10;&#10;Description automatically generated">
            <a:extLst>
              <a:ext uri="{FF2B5EF4-FFF2-40B4-BE49-F238E27FC236}">
                <a16:creationId xmlns:a16="http://schemas.microsoft.com/office/drawing/2014/main" id="{1AE443C1-0BFF-DEBE-E06B-8AC0C7E40470}"/>
              </a:ext>
            </a:extLst>
          </p:cNvPr>
          <p:cNvPicPr>
            <a:picLocks noChangeAspect="1"/>
          </p:cNvPicPr>
          <p:nvPr/>
        </p:nvPicPr>
        <p:blipFill rotWithShape="1">
          <a:blip r:embed="rId4"/>
          <a:srcRect l="9863" t="10376" r="9287" b="10758"/>
          <a:stretch/>
        </p:blipFill>
        <p:spPr>
          <a:xfrm>
            <a:off x="7265291" y="2968171"/>
            <a:ext cx="3429982" cy="2917457"/>
          </a:xfrm>
          <a:prstGeom prst="rect">
            <a:avLst/>
          </a:prstGeom>
        </p:spPr>
      </p:pic>
    </p:spTree>
    <p:extLst>
      <p:ext uri="{BB962C8B-B14F-4D97-AF65-F5344CB8AC3E}">
        <p14:creationId xmlns:p14="http://schemas.microsoft.com/office/powerpoint/2010/main" val="15666917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4BECB4-F27B-1CC7-39C4-7E93D59BFB2D}"/>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C30665E-D592-446F-98EB-15F172A226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A098BD5-C827-C457-D003-604C728F26B0}"/>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Lo que vimos la clase anterior…</a:t>
            </a:r>
          </a:p>
        </p:txBody>
      </p:sp>
      <p:pic>
        <p:nvPicPr>
          <p:cNvPr id="4" name="Picture 3" descr="Vector background of vibrant colors splashing">
            <a:extLst>
              <a:ext uri="{FF2B5EF4-FFF2-40B4-BE49-F238E27FC236}">
                <a16:creationId xmlns:a16="http://schemas.microsoft.com/office/drawing/2014/main" id="{201C4C40-33AE-980F-4F65-F2AAF88182E6}"/>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73914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20</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Esta búsqueda se le llama búsqueda local voraz (</a:t>
            </a:r>
            <a:r>
              <a:rPr lang="es-ES" sz="1800" dirty="0" err="1"/>
              <a:t>greedy</a:t>
            </a:r>
            <a:r>
              <a:rPr lang="es-ES" sz="1800" dirty="0"/>
              <a:t>), porque avanza a un estado vecino sin pensar en donde ir después. </a:t>
            </a:r>
          </a:p>
          <a:p>
            <a:pPr marL="0" indent="0">
              <a:buNone/>
            </a:pPr>
            <a:r>
              <a:rPr lang="es-ES" sz="1800" dirty="0"/>
              <a:t>Avanza muy rápido hacia una solución, pero es fácil llegar a un estado no ideal. Se atasca por los siguientes motivos:</a:t>
            </a:r>
          </a:p>
          <a:p>
            <a:r>
              <a:rPr lang="es-ES" sz="1800" b="1" dirty="0">
                <a:solidFill>
                  <a:schemeClr val="accent5">
                    <a:lumMod val="75000"/>
                  </a:schemeClr>
                </a:solidFill>
              </a:rPr>
              <a:t>Mínimo (máximo) local: </a:t>
            </a:r>
            <a:r>
              <a:rPr lang="es-ES" sz="1800" dirty="0"/>
              <a:t>Un mínimo local es un valle que es más bajo que sus estados vecinos, pero estás más arriba que el mínimo global.</a:t>
            </a:r>
          </a:p>
          <a:p>
            <a:r>
              <a:rPr lang="es-ES" sz="1800" b="1" dirty="0">
                <a:solidFill>
                  <a:schemeClr val="accent2">
                    <a:lumMod val="75000"/>
                  </a:schemeClr>
                </a:solidFill>
              </a:rPr>
              <a:t>Meseta: </a:t>
            </a:r>
            <a:r>
              <a:rPr lang="es-ES" sz="1800" dirty="0"/>
              <a:t>Una meseta es un área donde la función de evaluación es plana. </a:t>
            </a:r>
          </a:p>
          <a:p>
            <a:r>
              <a:rPr lang="es-ES" sz="1800" b="1" dirty="0">
                <a:solidFill>
                  <a:schemeClr val="accent1">
                    <a:lumMod val="75000"/>
                  </a:schemeClr>
                </a:solidFill>
              </a:rPr>
              <a:t>Crestas: </a:t>
            </a:r>
            <a:r>
              <a:rPr lang="es-ES" sz="1800" dirty="0"/>
              <a:t>Las crestas causan una secuencia de mínimos locales que hace muy difícil la navegación.</a:t>
            </a:r>
          </a:p>
        </p:txBody>
      </p:sp>
    </p:spTree>
    <p:extLst>
      <p:ext uri="{BB962C8B-B14F-4D97-AF65-F5344CB8AC3E}">
        <p14:creationId xmlns:p14="http://schemas.microsoft.com/office/powerpoint/2010/main" val="25631940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21</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Esta búsqueda se le llama búsqueda local voraz (</a:t>
            </a:r>
            <a:r>
              <a:rPr lang="es-ES" sz="1800" dirty="0" err="1"/>
              <a:t>greedy</a:t>
            </a:r>
            <a:r>
              <a:rPr lang="es-ES" sz="1800" dirty="0"/>
              <a:t>), porque avanza a un estado vecino sin pensar en donde ir después. </a:t>
            </a:r>
          </a:p>
          <a:p>
            <a:pPr marL="0" indent="0">
              <a:buNone/>
            </a:pPr>
            <a:r>
              <a:rPr lang="es-ES" sz="1800" dirty="0"/>
              <a:t>Avanza muy rápido hacia una solución, pero es fácil llegar a un estado no ideal. Se atasca por los siguientes motivos:</a:t>
            </a:r>
          </a:p>
          <a:p>
            <a:r>
              <a:rPr lang="es-ES" sz="1800" b="1" dirty="0">
                <a:solidFill>
                  <a:schemeClr val="accent5">
                    <a:lumMod val="75000"/>
                  </a:schemeClr>
                </a:solidFill>
              </a:rPr>
              <a:t>Mínimo (máximo) local: </a:t>
            </a:r>
            <a:r>
              <a:rPr lang="es-ES" sz="1800" dirty="0"/>
              <a:t>Un mínimo local es un valle que es más bajo que sus estados vecinos, pero estás más arriba que el mínimo global.</a:t>
            </a:r>
          </a:p>
          <a:p>
            <a:r>
              <a:rPr lang="es-ES" sz="1800" b="1" dirty="0">
                <a:solidFill>
                  <a:schemeClr val="accent2">
                    <a:lumMod val="75000"/>
                  </a:schemeClr>
                </a:solidFill>
              </a:rPr>
              <a:t>Meseta: </a:t>
            </a:r>
            <a:r>
              <a:rPr lang="es-ES" sz="1800" dirty="0"/>
              <a:t>Una meseta es un área donde la función de evaluación es plana. </a:t>
            </a:r>
          </a:p>
          <a:p>
            <a:r>
              <a:rPr lang="es-ES" sz="1800" b="1" dirty="0">
                <a:solidFill>
                  <a:schemeClr val="accent1">
                    <a:lumMod val="75000"/>
                  </a:schemeClr>
                </a:solidFill>
              </a:rPr>
              <a:t>Crestas: </a:t>
            </a:r>
            <a:r>
              <a:rPr lang="es-ES" sz="1800" dirty="0"/>
              <a:t>Las crestas causan una secuencia de mínimos locales que hace muy difícil la navegación.</a:t>
            </a:r>
          </a:p>
        </p:txBody>
      </p:sp>
      <p:sp>
        <p:nvSpPr>
          <p:cNvPr id="9" name="Rectangle 8">
            <a:extLst>
              <a:ext uri="{FF2B5EF4-FFF2-40B4-BE49-F238E27FC236}">
                <a16:creationId xmlns:a16="http://schemas.microsoft.com/office/drawing/2014/main" id="{5CACA95C-DB6E-8E7F-7F31-F9C9DE572057}"/>
              </a:ext>
            </a:extLst>
          </p:cNvPr>
          <p:cNvSpPr/>
          <p:nvPr/>
        </p:nvSpPr>
        <p:spPr>
          <a:xfrm>
            <a:off x="3469136" y="2293126"/>
            <a:ext cx="5779566" cy="327703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7" name="Picture 6" descr="A blue line with a point pointing to the point&#10;&#10;Description automatically generated">
            <a:extLst>
              <a:ext uri="{FF2B5EF4-FFF2-40B4-BE49-F238E27FC236}">
                <a16:creationId xmlns:a16="http://schemas.microsoft.com/office/drawing/2014/main" id="{B4D7F901-A4B9-2E94-4144-E2844F52842E}"/>
              </a:ext>
            </a:extLst>
          </p:cNvPr>
          <p:cNvPicPr>
            <a:picLocks noChangeAspect="1"/>
          </p:cNvPicPr>
          <p:nvPr/>
        </p:nvPicPr>
        <p:blipFill>
          <a:blip r:embed="rId3"/>
          <a:stretch>
            <a:fillRect/>
          </a:stretch>
        </p:blipFill>
        <p:spPr>
          <a:xfrm>
            <a:off x="3525505" y="2409438"/>
            <a:ext cx="5589527" cy="3069764"/>
          </a:xfrm>
          <a:prstGeom prst="rect">
            <a:avLst/>
          </a:prstGeom>
        </p:spPr>
      </p:pic>
    </p:spTree>
    <p:extLst>
      <p:ext uri="{BB962C8B-B14F-4D97-AF65-F5344CB8AC3E}">
        <p14:creationId xmlns:p14="http://schemas.microsoft.com/office/powerpoint/2010/main" val="19769697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Esta búsqueda se le llama búsqueda local voraz (</a:t>
            </a:r>
            <a:r>
              <a:rPr lang="es-ES" sz="1800" dirty="0" err="1"/>
              <a:t>greedy</a:t>
            </a:r>
            <a:r>
              <a:rPr lang="es-ES" sz="1800" dirty="0"/>
              <a:t>), porque avanza a un estado vecino sin pensar en donde ir después. </a:t>
            </a:r>
          </a:p>
          <a:p>
            <a:pPr marL="0" indent="0">
              <a:buNone/>
            </a:pPr>
            <a:r>
              <a:rPr lang="es-ES" sz="1800" dirty="0"/>
              <a:t>Avanza muy rápido hacia una solución, pero es fácil llegar a un estado no ideal. Se atasca por los siguientes motivos:</a:t>
            </a:r>
          </a:p>
          <a:p>
            <a:r>
              <a:rPr lang="es-ES" sz="1800" b="1" dirty="0">
                <a:solidFill>
                  <a:schemeClr val="accent5">
                    <a:lumMod val="75000"/>
                  </a:schemeClr>
                </a:solidFill>
              </a:rPr>
              <a:t>Mínimo (máximo) local: </a:t>
            </a:r>
            <a:r>
              <a:rPr lang="es-ES" sz="1800" dirty="0"/>
              <a:t>Un mínimo local es un valle que es más bajo que sus estados vecinos, pero estás más arriba que el mínimo global.</a:t>
            </a:r>
          </a:p>
          <a:p>
            <a:r>
              <a:rPr lang="es-ES" sz="1800" b="1" dirty="0">
                <a:solidFill>
                  <a:schemeClr val="accent2">
                    <a:lumMod val="75000"/>
                  </a:schemeClr>
                </a:solidFill>
              </a:rPr>
              <a:t>Meseta: </a:t>
            </a:r>
            <a:r>
              <a:rPr lang="es-ES" sz="1800" dirty="0"/>
              <a:t>Una meseta es un área donde la función de evaluación es plana. </a:t>
            </a:r>
          </a:p>
          <a:p>
            <a:r>
              <a:rPr lang="es-ES" sz="1800" b="1" dirty="0">
                <a:solidFill>
                  <a:schemeClr val="accent1">
                    <a:lumMod val="75000"/>
                  </a:schemeClr>
                </a:solidFill>
              </a:rPr>
              <a:t>Crestas: </a:t>
            </a:r>
            <a:r>
              <a:rPr lang="es-ES" sz="1800" dirty="0"/>
              <a:t>Las crestas causan una secuencia de mínimos locales que hace muy difícil la navegación.</a:t>
            </a:r>
          </a:p>
        </p:txBody>
      </p:sp>
      <p:sp>
        <p:nvSpPr>
          <p:cNvPr id="9" name="Rectangle 8">
            <a:extLst>
              <a:ext uri="{FF2B5EF4-FFF2-40B4-BE49-F238E27FC236}">
                <a16:creationId xmlns:a16="http://schemas.microsoft.com/office/drawing/2014/main" id="{5CACA95C-DB6E-8E7F-7F31-F9C9DE572057}"/>
              </a:ext>
            </a:extLst>
          </p:cNvPr>
          <p:cNvSpPr/>
          <p:nvPr/>
        </p:nvSpPr>
        <p:spPr>
          <a:xfrm>
            <a:off x="4655762" y="2293126"/>
            <a:ext cx="3573838" cy="327703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8" name="Picture 7" descr="A black and white image of a fountain&#10;&#10;Description automatically generated">
            <a:extLst>
              <a:ext uri="{FF2B5EF4-FFF2-40B4-BE49-F238E27FC236}">
                <a16:creationId xmlns:a16="http://schemas.microsoft.com/office/drawing/2014/main" id="{1BA44E6C-ABCF-46BD-6006-CE072AC75482}"/>
              </a:ext>
            </a:extLst>
          </p:cNvPr>
          <p:cNvPicPr>
            <a:picLocks noChangeAspect="1"/>
          </p:cNvPicPr>
          <p:nvPr/>
        </p:nvPicPr>
        <p:blipFill>
          <a:blip r:embed="rId3"/>
          <a:stretch>
            <a:fillRect/>
          </a:stretch>
        </p:blipFill>
        <p:spPr>
          <a:xfrm>
            <a:off x="4870450" y="2487221"/>
            <a:ext cx="2954207" cy="2910376"/>
          </a:xfrm>
          <a:prstGeom prst="rect">
            <a:avLst/>
          </a:prstGeom>
        </p:spPr>
      </p:pic>
    </p:spTree>
    <p:extLst>
      <p:ext uri="{BB962C8B-B14F-4D97-AF65-F5344CB8AC3E}">
        <p14:creationId xmlns:p14="http://schemas.microsoft.com/office/powerpoint/2010/main" val="40910173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Esta búsqueda se le llama búsqueda local voraz (</a:t>
            </a:r>
            <a:r>
              <a:rPr lang="es-ES" sz="1800" dirty="0" err="1"/>
              <a:t>greedy</a:t>
            </a:r>
            <a:r>
              <a:rPr lang="es-ES" sz="1800" dirty="0"/>
              <a:t>), porque avanza a un estado vecino sin pensar en donde ir después. </a:t>
            </a:r>
          </a:p>
          <a:p>
            <a:pPr marL="0" indent="0">
              <a:buNone/>
            </a:pPr>
            <a:r>
              <a:rPr lang="es-ES" sz="1800" dirty="0"/>
              <a:t>Avanza muy rápido hacia una solución, pero es fácil llegar a un estado no ideal. Se atasca por los siguientes motivos:</a:t>
            </a:r>
          </a:p>
          <a:p>
            <a:r>
              <a:rPr lang="es-ES" sz="1800" b="1" dirty="0">
                <a:solidFill>
                  <a:schemeClr val="accent5">
                    <a:lumMod val="75000"/>
                  </a:schemeClr>
                </a:solidFill>
              </a:rPr>
              <a:t>Mínimo (máximo) local: </a:t>
            </a:r>
            <a:r>
              <a:rPr lang="es-ES" sz="1800" dirty="0"/>
              <a:t>Un mínimo local es un valle que es más bajo que sus estados vecinos, pero estás más arriba que el mínimo global.</a:t>
            </a:r>
          </a:p>
          <a:p>
            <a:r>
              <a:rPr lang="es-ES" sz="1800" b="1" dirty="0">
                <a:solidFill>
                  <a:schemeClr val="accent2">
                    <a:lumMod val="75000"/>
                  </a:schemeClr>
                </a:solidFill>
              </a:rPr>
              <a:t>Meseta: </a:t>
            </a:r>
            <a:r>
              <a:rPr lang="es-ES" sz="1800" dirty="0"/>
              <a:t>Una meseta es un área donde la función de evaluación es plana. </a:t>
            </a:r>
          </a:p>
          <a:p>
            <a:r>
              <a:rPr lang="es-ES" sz="1800" b="1" dirty="0">
                <a:solidFill>
                  <a:schemeClr val="accent1">
                    <a:lumMod val="75000"/>
                  </a:schemeClr>
                </a:solidFill>
              </a:rPr>
              <a:t>Crestas: </a:t>
            </a:r>
            <a:r>
              <a:rPr lang="es-ES" sz="1800" dirty="0"/>
              <a:t>Las crestas causan una secuencia de mínimos locales que hace muy difícil la navegación.</a:t>
            </a:r>
          </a:p>
          <a:p>
            <a:pPr marL="0" indent="0">
              <a:buNone/>
            </a:pPr>
            <a:r>
              <a:rPr lang="es-ES" sz="1800" dirty="0"/>
              <a:t>Para lograr salir de mesetas, se puede permitir movimientos laterales (es decir que no cambia la función) pero para evitar entrar en un bucle infinito, se puede poner un límite de movimientos laterales consecutivos.</a:t>
            </a:r>
          </a:p>
        </p:txBody>
      </p:sp>
    </p:spTree>
    <p:extLst>
      <p:ext uri="{BB962C8B-B14F-4D97-AF65-F5344CB8AC3E}">
        <p14:creationId xmlns:p14="http://schemas.microsoft.com/office/powerpoint/2010/main" val="11703608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Variantes de este algoritmo:</a:t>
            </a:r>
          </a:p>
          <a:p>
            <a:r>
              <a:rPr lang="es-ES" sz="1800" b="1" dirty="0">
                <a:solidFill>
                  <a:schemeClr val="accent2">
                    <a:lumMod val="75000"/>
                  </a:schemeClr>
                </a:solidFill>
              </a:rPr>
              <a:t>Ascenso o descenso estocástico: </a:t>
            </a:r>
            <a:r>
              <a:rPr lang="es-ES" sz="1800" dirty="0"/>
              <a:t>Se escoge aleatoriamente la dirección de entre los movimientos ascendentes posibles. Converge más lento, pero en ciertos casos encuentra mejor solución.</a:t>
            </a:r>
          </a:p>
          <a:p>
            <a:r>
              <a:rPr lang="es-ES" sz="1800" b="1" dirty="0">
                <a:solidFill>
                  <a:schemeClr val="accent5">
                    <a:lumMod val="75000"/>
                  </a:schemeClr>
                </a:solidFill>
              </a:rPr>
              <a:t>Ascenso o descenso estocástico de primera opción:</a:t>
            </a:r>
            <a:r>
              <a:rPr lang="es-ES" sz="1800" b="1" dirty="0">
                <a:solidFill>
                  <a:schemeClr val="accent2">
                    <a:lumMod val="75000"/>
                  </a:schemeClr>
                </a:solidFill>
              </a:rPr>
              <a:t> </a:t>
            </a:r>
            <a:r>
              <a:rPr lang="es-ES" sz="1800" dirty="0"/>
              <a:t>Posee una planificación el cual genera sucesores de forma estocástica al azar hasta que se genera una que es mejor que el estado actual </a:t>
            </a:r>
          </a:p>
          <a:p>
            <a:r>
              <a:rPr lang="es-ES" sz="1800" b="1" dirty="0">
                <a:solidFill>
                  <a:schemeClr val="accent1">
                    <a:lumMod val="75000"/>
                  </a:schemeClr>
                </a:solidFill>
              </a:rPr>
              <a:t>Ascenso o descenso de reinicio aleatorio: </a:t>
            </a:r>
            <a:r>
              <a:rPr lang="es-ES" sz="1800" dirty="0"/>
              <a:t>Esto conduce a una serie de búsquedas en ascensión de colinas desde estados iniciales generados aleatoriamente, parándose cuando se encuentra un objetivo.</a:t>
            </a:r>
          </a:p>
        </p:txBody>
      </p:sp>
    </p:spTree>
    <p:extLst>
      <p:ext uri="{BB962C8B-B14F-4D97-AF65-F5344CB8AC3E}">
        <p14:creationId xmlns:p14="http://schemas.microsoft.com/office/powerpoint/2010/main" val="7071846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25</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Veamos la aplicación de gradiente descendiente para un problema de Sudoku…</a:t>
            </a:r>
          </a:p>
        </p:txBody>
      </p:sp>
      <p:pic>
        <p:nvPicPr>
          <p:cNvPr id="7" name="Picture 6" descr="A grid of sudoku with numbers&#10;&#10;Description automatically generated">
            <a:extLst>
              <a:ext uri="{FF2B5EF4-FFF2-40B4-BE49-F238E27FC236}">
                <a16:creationId xmlns:a16="http://schemas.microsoft.com/office/drawing/2014/main" id="{E57DBA12-CE2F-1335-33BE-45EE34D8A560}"/>
              </a:ext>
            </a:extLst>
          </p:cNvPr>
          <p:cNvPicPr>
            <a:picLocks noChangeAspect="1"/>
          </p:cNvPicPr>
          <p:nvPr/>
        </p:nvPicPr>
        <p:blipFill>
          <a:blip r:embed="rId3"/>
          <a:stretch>
            <a:fillRect/>
          </a:stretch>
        </p:blipFill>
        <p:spPr>
          <a:xfrm>
            <a:off x="2985246" y="2530019"/>
            <a:ext cx="6400800" cy="3162300"/>
          </a:xfrm>
          <a:prstGeom prst="rect">
            <a:avLst/>
          </a:prstGeom>
        </p:spPr>
      </p:pic>
    </p:spTree>
    <p:extLst>
      <p:ext uri="{BB962C8B-B14F-4D97-AF65-F5344CB8AC3E}">
        <p14:creationId xmlns:p14="http://schemas.microsoft.com/office/powerpoint/2010/main" val="36180641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err="1">
                <a:solidFill>
                  <a:schemeClr val="bg1"/>
                </a:solidFill>
              </a:rPr>
              <a:t>Simulated</a:t>
            </a:r>
            <a:r>
              <a:rPr lang="es-ES_tradnl" dirty="0">
                <a:solidFill>
                  <a:schemeClr val="bg1"/>
                </a:solidFill>
              </a:rPr>
              <a:t> </a:t>
            </a:r>
            <a:r>
              <a:rPr lang="es-ES_tradnl" dirty="0" err="1">
                <a:solidFill>
                  <a:schemeClr val="bg1"/>
                </a:solidFill>
              </a:rPr>
              <a:t>annealing</a:t>
            </a:r>
            <a:endParaRPr lang="es-ES_tradnl" dirty="0">
              <a:solidFill>
                <a:schemeClr val="bg1"/>
              </a:solidFill>
            </a:endParaRP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326580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27</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7" y="1959428"/>
            <a:ext cx="6085174" cy="3969785"/>
          </a:xfrm>
        </p:spPr>
        <p:txBody>
          <a:bodyPr>
            <a:normAutofit fontScale="92500" lnSpcReduction="10000"/>
          </a:bodyPr>
          <a:lstStyle/>
          <a:p>
            <a:pPr marL="0" indent="0">
              <a:buNone/>
            </a:pPr>
            <a:r>
              <a:rPr lang="es-ES" sz="1800" dirty="0"/>
              <a:t>Un algoritmo de gradiente descendiente o ascendente que nunca hace movimientos de ascenso hacia estados de coste más alto garantiza ser </a:t>
            </a:r>
            <a:r>
              <a:rPr lang="es-ES" sz="1800" b="1" dirty="0">
                <a:solidFill>
                  <a:schemeClr val="accent6">
                    <a:lumMod val="60000"/>
                    <a:lumOff val="40000"/>
                  </a:schemeClr>
                </a:solidFill>
              </a:rPr>
              <a:t>incompleto</a:t>
            </a:r>
            <a:r>
              <a:rPr lang="es-ES" sz="1800" dirty="0"/>
              <a:t>, porque puede estancarse en un mínimo local.</a:t>
            </a:r>
          </a:p>
          <a:p>
            <a:pPr marL="0" indent="0">
              <a:buNone/>
            </a:pPr>
            <a:r>
              <a:rPr lang="es-ES" sz="1800" dirty="0"/>
              <a:t>En contraste, un camino puramente aleatorio, es </a:t>
            </a:r>
            <a:r>
              <a:rPr lang="es-ES" sz="1800" b="1" dirty="0">
                <a:solidFill>
                  <a:schemeClr val="accent6">
                    <a:lumMod val="60000"/>
                    <a:lumOff val="40000"/>
                  </a:schemeClr>
                </a:solidFill>
              </a:rPr>
              <a:t>completo</a:t>
            </a:r>
            <a:r>
              <a:rPr lang="es-ES" sz="1800" dirty="0"/>
              <a:t>, pero sumamente ineficaz. </a:t>
            </a:r>
          </a:p>
          <a:p>
            <a:pPr marL="0" indent="0">
              <a:buNone/>
            </a:pPr>
            <a:r>
              <a:rPr lang="es-ES" sz="1800" dirty="0"/>
              <a:t>Por lo que si usamos un método que use un poco de cada uno podemos encontrar el </a:t>
            </a:r>
            <a:r>
              <a:rPr lang="es-ES" sz="1800" b="1" dirty="0">
                <a:solidFill>
                  <a:schemeClr val="accent3">
                    <a:lumMod val="75000"/>
                  </a:schemeClr>
                </a:solidFill>
              </a:rPr>
              <a:t>equilibrio</a:t>
            </a:r>
            <a:r>
              <a:rPr lang="es-ES" sz="1800" dirty="0"/>
              <a:t> entre completitud y eficacia. </a:t>
            </a:r>
            <a:r>
              <a:rPr lang="es-ES" sz="1800" b="1" dirty="0" err="1">
                <a:solidFill>
                  <a:schemeClr val="accent3">
                    <a:lumMod val="75000"/>
                  </a:schemeClr>
                </a:solidFill>
              </a:rPr>
              <a:t>Simulated</a:t>
            </a:r>
            <a:r>
              <a:rPr lang="es-ES" sz="1800" b="1" dirty="0">
                <a:solidFill>
                  <a:schemeClr val="accent3">
                    <a:lumMod val="75000"/>
                  </a:schemeClr>
                </a:solidFill>
              </a:rPr>
              <a:t> </a:t>
            </a:r>
            <a:r>
              <a:rPr lang="es-ES" sz="1800" b="1" dirty="0" err="1">
                <a:solidFill>
                  <a:schemeClr val="accent3">
                    <a:lumMod val="75000"/>
                  </a:schemeClr>
                </a:solidFill>
              </a:rPr>
              <a:t>annealing</a:t>
            </a:r>
            <a:r>
              <a:rPr lang="es-ES" sz="1800" b="1" dirty="0">
                <a:solidFill>
                  <a:schemeClr val="accent3">
                    <a:lumMod val="75000"/>
                  </a:schemeClr>
                </a:solidFill>
              </a:rPr>
              <a:t> </a:t>
            </a:r>
            <a:r>
              <a:rPr lang="es-ES" sz="1800" dirty="0"/>
              <a:t>ese algoritmo. </a:t>
            </a:r>
          </a:p>
          <a:p>
            <a:pPr marL="0" indent="0">
              <a:buNone/>
            </a:pPr>
            <a:r>
              <a:rPr lang="es-ES" sz="1800" dirty="0"/>
              <a:t>En metalurgia, el </a:t>
            </a:r>
            <a:r>
              <a:rPr lang="es-ES" sz="1800" b="1" dirty="0">
                <a:solidFill>
                  <a:schemeClr val="accent2">
                    <a:lumMod val="75000"/>
                  </a:schemeClr>
                </a:solidFill>
              </a:rPr>
              <a:t>recocido (</a:t>
            </a:r>
            <a:r>
              <a:rPr lang="es-ES" sz="1800" b="1" dirty="0" err="1">
                <a:solidFill>
                  <a:schemeClr val="accent2">
                    <a:lumMod val="75000"/>
                  </a:schemeClr>
                </a:solidFill>
              </a:rPr>
              <a:t>annealing</a:t>
            </a:r>
            <a:r>
              <a:rPr lang="es-ES" sz="1800" b="1" dirty="0">
                <a:solidFill>
                  <a:schemeClr val="accent2">
                    <a:lumMod val="75000"/>
                  </a:schemeClr>
                </a:solidFill>
              </a:rPr>
              <a:t>)</a:t>
            </a:r>
            <a:r>
              <a:rPr lang="es-ES" sz="1800" dirty="0">
                <a:solidFill>
                  <a:schemeClr val="accent2">
                    <a:lumMod val="75000"/>
                  </a:schemeClr>
                </a:solidFill>
              </a:rPr>
              <a:t> </a:t>
            </a:r>
            <a:r>
              <a:rPr lang="es-ES" sz="1800" dirty="0"/>
              <a:t>es el proceso para endurecer metales calentándolos a una temperatura alta y luego gradualmente enfriarlos, así permite al material fundirse en un estado cristalino de baja energía. </a:t>
            </a:r>
          </a:p>
          <a:p>
            <a:pPr marL="0" indent="0">
              <a:buNone/>
            </a:pPr>
            <a:endParaRPr lang="es-ES" sz="1800" dirty="0"/>
          </a:p>
        </p:txBody>
      </p:sp>
      <p:pic>
        <p:nvPicPr>
          <p:cNvPr id="7" name="Picture 6" descr="A close-up of a molten metal&#10;&#10;Description automatically generated">
            <a:extLst>
              <a:ext uri="{FF2B5EF4-FFF2-40B4-BE49-F238E27FC236}">
                <a16:creationId xmlns:a16="http://schemas.microsoft.com/office/drawing/2014/main" id="{CE2DB6C0-AE59-B2D3-95B8-9C4FFFFD8C5C}"/>
              </a:ext>
            </a:extLst>
          </p:cNvPr>
          <p:cNvPicPr>
            <a:picLocks noChangeAspect="1"/>
          </p:cNvPicPr>
          <p:nvPr/>
        </p:nvPicPr>
        <p:blipFill rotWithShape="1">
          <a:blip r:embed="rId3"/>
          <a:srcRect l="16170"/>
          <a:stretch/>
        </p:blipFill>
        <p:spPr>
          <a:xfrm>
            <a:off x="6931293" y="2101560"/>
            <a:ext cx="4460607" cy="3545917"/>
          </a:xfrm>
          <a:prstGeom prst="rect">
            <a:avLst/>
          </a:prstGeom>
        </p:spPr>
      </p:pic>
    </p:spTree>
    <p:extLst>
      <p:ext uri="{BB962C8B-B14F-4D97-AF65-F5344CB8AC3E}">
        <p14:creationId xmlns:p14="http://schemas.microsoft.com/office/powerpoint/2010/main" val="4099504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28</a:t>
            </a:fld>
            <a:endParaRPr lang="en-US"/>
          </a:p>
        </p:txBody>
      </p:sp>
      <p:pic>
        <p:nvPicPr>
          <p:cNvPr id="10" name="Picture 9" descr="A graph with a line and arrows&#10;&#10;Description automatically generated with medium confidence">
            <a:extLst>
              <a:ext uri="{FF2B5EF4-FFF2-40B4-BE49-F238E27FC236}">
                <a16:creationId xmlns:a16="http://schemas.microsoft.com/office/drawing/2014/main" id="{1A009679-653C-B049-B65B-ECEC2F1F0F62}"/>
              </a:ext>
            </a:extLst>
          </p:cNvPr>
          <p:cNvPicPr>
            <a:picLocks noChangeAspect="1"/>
          </p:cNvPicPr>
          <p:nvPr/>
        </p:nvPicPr>
        <p:blipFill>
          <a:blip r:embed="rId3"/>
          <a:stretch>
            <a:fillRect/>
          </a:stretch>
        </p:blipFill>
        <p:spPr>
          <a:xfrm>
            <a:off x="3128545" y="1455925"/>
            <a:ext cx="6371590" cy="3499271"/>
          </a:xfrm>
          <a:prstGeom prst="rect">
            <a:avLst/>
          </a:prstGeom>
        </p:spPr>
      </p:pic>
      <p:sp>
        <p:nvSpPr>
          <p:cNvPr id="11" name="Content Placeholder 3">
            <a:extLst>
              <a:ext uri="{FF2B5EF4-FFF2-40B4-BE49-F238E27FC236}">
                <a16:creationId xmlns:a16="http://schemas.microsoft.com/office/drawing/2014/main" id="{FE20A5B2-38DE-1911-8562-DC5551B0990F}"/>
              </a:ext>
            </a:extLst>
          </p:cNvPr>
          <p:cNvSpPr>
            <a:spLocks noGrp="1"/>
          </p:cNvSpPr>
          <p:nvPr>
            <p:ph idx="1"/>
          </p:nvPr>
        </p:nvSpPr>
        <p:spPr>
          <a:xfrm>
            <a:off x="700636" y="5034013"/>
            <a:ext cx="10691263" cy="895199"/>
          </a:xfrm>
        </p:spPr>
        <p:txBody>
          <a:bodyPr>
            <a:normAutofit fontScale="92500" lnSpcReduction="10000"/>
          </a:bodyPr>
          <a:lstStyle/>
          <a:p>
            <a:pPr marL="0" indent="0">
              <a:buNone/>
            </a:pPr>
            <a:r>
              <a:rPr lang="es-ES" sz="1800" dirty="0"/>
              <a:t>La idea aquí es que en general se vaya a un estado de menor energía, pero por azar a veces pueda ir en </a:t>
            </a:r>
            <a:r>
              <a:rPr lang="es-ES" sz="1800" b="1" dirty="0"/>
              <a:t>dirección contraria</a:t>
            </a:r>
            <a:r>
              <a:rPr lang="es-ES" sz="1800" dirty="0"/>
              <a:t>, buscando de esa forma salir de un mínimo local. La idea es sacudir para que salga del mínimo local pero que no se nos vaya tan lejos que no podamos llegar al mínimo global</a:t>
            </a:r>
          </a:p>
        </p:txBody>
      </p:sp>
    </p:spTree>
    <p:extLst>
      <p:ext uri="{BB962C8B-B14F-4D97-AF65-F5344CB8AC3E}">
        <p14:creationId xmlns:p14="http://schemas.microsoft.com/office/powerpoint/2010/main" val="37723307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29</a:t>
            </a:fld>
            <a:endParaRPr lang="en-US"/>
          </a:p>
        </p:txBody>
      </p:sp>
      <p:sp>
        <p:nvSpPr>
          <p:cNvPr id="11" name="Content Placeholder 3">
            <a:extLst>
              <a:ext uri="{FF2B5EF4-FFF2-40B4-BE49-F238E27FC236}">
                <a16:creationId xmlns:a16="http://schemas.microsoft.com/office/drawing/2014/main" id="{FE20A5B2-38DE-1911-8562-DC5551B0990F}"/>
              </a:ext>
            </a:extLst>
          </p:cNvPr>
          <p:cNvSpPr>
            <a:spLocks noGrp="1"/>
          </p:cNvSpPr>
          <p:nvPr>
            <p:ph idx="1"/>
          </p:nvPr>
        </p:nvSpPr>
        <p:spPr>
          <a:xfrm>
            <a:off x="700636" y="1896177"/>
            <a:ext cx="6364307" cy="4033035"/>
          </a:xfrm>
        </p:spPr>
        <p:txBody>
          <a:bodyPr>
            <a:normAutofit/>
          </a:bodyPr>
          <a:lstStyle/>
          <a:p>
            <a:pPr marL="0" indent="0">
              <a:buNone/>
            </a:pPr>
            <a:r>
              <a:rPr lang="es-ES" sz="1800" dirty="0"/>
              <a:t>La idea para lograr esta sacudida al azar es usar un nuevo parámetro que llamamos temperatura. Cuando más temperatura haya más probable de que podamos movernos en dirección contraria, cuando baja la temperatura, baja esta probabilidad. Si la temperatura es cero estamos en un algoritmo de descenso de colina puro.</a:t>
            </a:r>
          </a:p>
          <a:p>
            <a:pPr marL="0" indent="0">
              <a:buNone/>
            </a:pPr>
            <a:r>
              <a:rPr lang="es-ES" sz="1800" dirty="0"/>
              <a:t>Este algoritmo arranca con mucha temperatura y a medida que avanza, se va enfriando, de igual forma que el metal.</a:t>
            </a:r>
          </a:p>
          <a:p>
            <a:pPr marL="0" indent="0">
              <a:buNone/>
            </a:pPr>
            <a:r>
              <a:rPr lang="es-ES" sz="1800" dirty="0"/>
              <a:t>Se puede demostrar que, si se disminuye la temperatura bastante despacio, el algoritmo encontrará un óptimo global con probabilidad cerca de uno.</a:t>
            </a:r>
          </a:p>
        </p:txBody>
      </p:sp>
      <p:pic>
        <p:nvPicPr>
          <p:cNvPr id="3" name="Picture 2" descr="A screen shot of a computer code&#10;&#10;Description automatically generated">
            <a:extLst>
              <a:ext uri="{FF2B5EF4-FFF2-40B4-BE49-F238E27FC236}">
                <a16:creationId xmlns:a16="http://schemas.microsoft.com/office/drawing/2014/main" id="{56CC8738-25C2-F0C7-42B7-776E03BA5C93}"/>
              </a:ext>
            </a:extLst>
          </p:cNvPr>
          <p:cNvPicPr>
            <a:picLocks noChangeAspect="1"/>
          </p:cNvPicPr>
          <p:nvPr/>
        </p:nvPicPr>
        <p:blipFill rotWithShape="1">
          <a:blip r:embed="rId3"/>
          <a:srcRect l="6315" t="5861" r="7359" b="7315"/>
          <a:stretch/>
        </p:blipFill>
        <p:spPr>
          <a:xfrm>
            <a:off x="7064943" y="1023574"/>
            <a:ext cx="4892595" cy="4912330"/>
          </a:xfrm>
          <a:prstGeom prst="rect">
            <a:avLst/>
          </a:prstGeom>
        </p:spPr>
      </p:pic>
    </p:spTree>
    <p:extLst>
      <p:ext uri="{BB962C8B-B14F-4D97-AF65-F5344CB8AC3E}">
        <p14:creationId xmlns:p14="http://schemas.microsoft.com/office/powerpoint/2010/main" val="20919259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Un agente es cualquier cosa capaz de percibir su </a:t>
            </a:r>
            <a:r>
              <a:rPr lang="es-ES" b="1" dirty="0">
                <a:solidFill>
                  <a:schemeClr val="accent6"/>
                </a:solidFill>
              </a:rPr>
              <a:t>medioambiente</a:t>
            </a:r>
            <a:r>
              <a:rPr lang="es-ES" dirty="0"/>
              <a:t> con la ayuda de </a:t>
            </a:r>
            <a:r>
              <a:rPr lang="es-ES" b="1" dirty="0">
                <a:solidFill>
                  <a:schemeClr val="accent3"/>
                </a:solidFill>
              </a:rPr>
              <a:t>sensores</a:t>
            </a:r>
            <a:r>
              <a:rPr lang="es-ES" dirty="0"/>
              <a:t> y actuar en ese medio utilizando </a:t>
            </a:r>
            <a:r>
              <a:rPr lang="es-ES" b="1" dirty="0">
                <a:solidFill>
                  <a:schemeClr val="accent4"/>
                </a:solidFill>
              </a:rPr>
              <a:t>actuadores</a:t>
            </a:r>
            <a:r>
              <a:rPr lang="es-ES" dirty="0"/>
              <a:t>.</a:t>
            </a:r>
            <a:endParaRPr lang="es-ES" b="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Agente</a:t>
            </a:r>
          </a:p>
        </p:txBody>
      </p:sp>
      <p:sp>
        <p:nvSpPr>
          <p:cNvPr id="7" name="Rounded Rectangle 6">
            <a:extLst>
              <a:ext uri="{FF2B5EF4-FFF2-40B4-BE49-F238E27FC236}">
                <a16:creationId xmlns:a16="http://schemas.microsoft.com/office/drawing/2014/main" id="{FB19F561-0330-36CF-B1EE-D7FF9FD1B32E}"/>
              </a:ext>
            </a:extLst>
          </p:cNvPr>
          <p:cNvSpPr/>
          <p:nvPr/>
        </p:nvSpPr>
        <p:spPr>
          <a:xfrm>
            <a:off x="3035456" y="3248296"/>
            <a:ext cx="3222172" cy="267019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t" anchorCtr="0">
            <a:noAutofit/>
          </a:bodyPr>
          <a:lstStyle/>
          <a:p>
            <a:r>
              <a:rPr lang="es-ES_tradnl" dirty="0"/>
              <a:t>Agente</a:t>
            </a:r>
          </a:p>
        </p:txBody>
      </p:sp>
      <p:sp>
        <p:nvSpPr>
          <p:cNvPr id="8" name="Rounded Rectangle 7">
            <a:extLst>
              <a:ext uri="{FF2B5EF4-FFF2-40B4-BE49-F238E27FC236}">
                <a16:creationId xmlns:a16="http://schemas.microsoft.com/office/drawing/2014/main" id="{8035C0F9-5C6E-58A1-DC9B-9D552EE8D848}"/>
              </a:ext>
            </a:extLst>
          </p:cNvPr>
          <p:cNvSpPr/>
          <p:nvPr/>
        </p:nvSpPr>
        <p:spPr>
          <a:xfrm rot="5400000">
            <a:off x="7438279" y="4139256"/>
            <a:ext cx="2670191" cy="8882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Medio ambiente</a:t>
            </a:r>
          </a:p>
        </p:txBody>
      </p:sp>
      <p:sp>
        <p:nvSpPr>
          <p:cNvPr id="9" name="TextBox 8">
            <a:extLst>
              <a:ext uri="{FF2B5EF4-FFF2-40B4-BE49-F238E27FC236}">
                <a16:creationId xmlns:a16="http://schemas.microsoft.com/office/drawing/2014/main" id="{8D7E8435-84E7-E671-F056-0334D6209523}"/>
              </a:ext>
            </a:extLst>
          </p:cNvPr>
          <p:cNvSpPr txBox="1"/>
          <p:nvPr/>
        </p:nvSpPr>
        <p:spPr>
          <a:xfrm>
            <a:off x="4130214" y="3257693"/>
            <a:ext cx="1032655" cy="307777"/>
          </a:xfrm>
          <a:prstGeom prst="rect">
            <a:avLst/>
          </a:prstGeom>
          <a:noFill/>
        </p:spPr>
        <p:txBody>
          <a:bodyPr wrap="square" rtlCol="0">
            <a:spAutoFit/>
          </a:bodyPr>
          <a:lstStyle/>
          <a:p>
            <a:pPr algn="ctr"/>
            <a:r>
              <a:rPr lang="es-ES_tradnl" sz="1400" dirty="0">
                <a:solidFill>
                  <a:schemeClr val="bg1"/>
                </a:solidFill>
              </a:rPr>
              <a:t>Sensores</a:t>
            </a:r>
          </a:p>
        </p:txBody>
      </p:sp>
      <p:sp>
        <p:nvSpPr>
          <p:cNvPr id="10" name="TextBox 9">
            <a:extLst>
              <a:ext uri="{FF2B5EF4-FFF2-40B4-BE49-F238E27FC236}">
                <a16:creationId xmlns:a16="http://schemas.microsoft.com/office/drawing/2014/main" id="{64C9F2DD-78B3-594F-866F-E7D1681A26B9}"/>
              </a:ext>
            </a:extLst>
          </p:cNvPr>
          <p:cNvSpPr txBox="1"/>
          <p:nvPr/>
        </p:nvSpPr>
        <p:spPr>
          <a:xfrm>
            <a:off x="4081143" y="5460166"/>
            <a:ext cx="1130796" cy="307777"/>
          </a:xfrm>
          <a:prstGeom prst="rect">
            <a:avLst/>
          </a:prstGeom>
          <a:noFill/>
        </p:spPr>
        <p:txBody>
          <a:bodyPr wrap="square" rtlCol="0">
            <a:spAutoFit/>
          </a:bodyPr>
          <a:lstStyle/>
          <a:p>
            <a:pPr algn="ctr"/>
            <a:r>
              <a:rPr lang="es-ES_tradnl" sz="1400" dirty="0">
                <a:solidFill>
                  <a:schemeClr val="bg1"/>
                </a:solidFill>
              </a:rPr>
              <a:t>Actuadores</a:t>
            </a:r>
          </a:p>
        </p:txBody>
      </p:sp>
      <p:sp>
        <p:nvSpPr>
          <p:cNvPr id="11" name="Rectangle 10">
            <a:extLst>
              <a:ext uri="{FF2B5EF4-FFF2-40B4-BE49-F238E27FC236}">
                <a16:creationId xmlns:a16="http://schemas.microsoft.com/office/drawing/2014/main" id="{DF0E660E-A9B7-9F26-FF9E-217CD72A2046}"/>
              </a:ext>
            </a:extLst>
          </p:cNvPr>
          <p:cNvSpPr/>
          <p:nvPr/>
        </p:nvSpPr>
        <p:spPr>
          <a:xfrm>
            <a:off x="4176936" y="4216726"/>
            <a:ext cx="939209" cy="592183"/>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dirty="0"/>
              <a:t>?</a:t>
            </a:r>
          </a:p>
        </p:txBody>
      </p:sp>
      <p:cxnSp>
        <p:nvCxnSpPr>
          <p:cNvPr id="13" name="Straight Arrow Connector 12">
            <a:extLst>
              <a:ext uri="{FF2B5EF4-FFF2-40B4-BE49-F238E27FC236}">
                <a16:creationId xmlns:a16="http://schemas.microsoft.com/office/drawing/2014/main" id="{A80CC00F-8E5D-E2E2-3F34-80CE2254F159}"/>
              </a:ext>
            </a:extLst>
          </p:cNvPr>
          <p:cNvCxnSpPr>
            <a:cxnSpLocks/>
            <a:endCxn id="9" idx="3"/>
          </p:cNvCxnSpPr>
          <p:nvPr/>
        </p:nvCxnSpPr>
        <p:spPr>
          <a:xfrm flipH="1">
            <a:off x="5162869" y="3411582"/>
            <a:ext cx="3310574"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53CF1437-DCE3-1A2A-8DA3-1CDF558F9DBD}"/>
              </a:ext>
            </a:extLst>
          </p:cNvPr>
          <p:cNvCxnSpPr>
            <a:cxnSpLocks/>
          </p:cNvCxnSpPr>
          <p:nvPr/>
        </p:nvCxnSpPr>
        <p:spPr>
          <a:xfrm>
            <a:off x="5162869" y="5631472"/>
            <a:ext cx="3397660"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09EA760E-9E8F-C0D0-C057-362599D64BA2}"/>
              </a:ext>
            </a:extLst>
          </p:cNvPr>
          <p:cNvCxnSpPr>
            <a:cxnSpLocks/>
          </p:cNvCxnSpPr>
          <p:nvPr/>
        </p:nvCxnSpPr>
        <p:spPr>
          <a:xfrm>
            <a:off x="4646540" y="3540031"/>
            <a:ext cx="0" cy="64185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0CFAD8F7-4DC4-E79D-AAAE-AD9716E35FAF}"/>
              </a:ext>
            </a:extLst>
          </p:cNvPr>
          <p:cNvCxnSpPr>
            <a:cxnSpLocks/>
          </p:cNvCxnSpPr>
          <p:nvPr/>
        </p:nvCxnSpPr>
        <p:spPr>
          <a:xfrm>
            <a:off x="4646540" y="4868087"/>
            <a:ext cx="0" cy="64185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2" name="TextBox 21">
            <a:extLst>
              <a:ext uri="{FF2B5EF4-FFF2-40B4-BE49-F238E27FC236}">
                <a16:creationId xmlns:a16="http://schemas.microsoft.com/office/drawing/2014/main" id="{09004D9A-B387-296C-5410-EBD8C336D618}"/>
              </a:ext>
            </a:extLst>
          </p:cNvPr>
          <p:cNvSpPr txBox="1"/>
          <p:nvPr/>
        </p:nvSpPr>
        <p:spPr>
          <a:xfrm>
            <a:off x="6536790" y="3386142"/>
            <a:ext cx="1395376" cy="307777"/>
          </a:xfrm>
          <a:prstGeom prst="rect">
            <a:avLst/>
          </a:prstGeom>
          <a:noFill/>
        </p:spPr>
        <p:txBody>
          <a:bodyPr wrap="square" rtlCol="0">
            <a:spAutoFit/>
          </a:bodyPr>
          <a:lstStyle/>
          <a:p>
            <a:pPr algn="ctr"/>
            <a:r>
              <a:rPr lang="es-ES_tradnl" sz="1400" dirty="0"/>
              <a:t>Percepciones</a:t>
            </a:r>
          </a:p>
        </p:txBody>
      </p:sp>
      <p:sp>
        <p:nvSpPr>
          <p:cNvPr id="23" name="TextBox 22">
            <a:extLst>
              <a:ext uri="{FF2B5EF4-FFF2-40B4-BE49-F238E27FC236}">
                <a16:creationId xmlns:a16="http://schemas.microsoft.com/office/drawing/2014/main" id="{DF483700-DF6B-152F-84DC-1C976C2730CA}"/>
              </a:ext>
            </a:extLst>
          </p:cNvPr>
          <p:cNvSpPr txBox="1"/>
          <p:nvPr/>
        </p:nvSpPr>
        <p:spPr>
          <a:xfrm>
            <a:off x="6536790" y="5306277"/>
            <a:ext cx="1395376" cy="307777"/>
          </a:xfrm>
          <a:prstGeom prst="rect">
            <a:avLst/>
          </a:prstGeom>
          <a:noFill/>
        </p:spPr>
        <p:txBody>
          <a:bodyPr wrap="square" rtlCol="0">
            <a:spAutoFit/>
          </a:bodyPr>
          <a:lstStyle/>
          <a:p>
            <a:pPr algn="ctr"/>
            <a:r>
              <a:rPr lang="es-ES_tradnl" sz="1400" dirty="0"/>
              <a:t>Acciones</a:t>
            </a:r>
          </a:p>
        </p:txBody>
      </p:sp>
    </p:spTree>
    <p:extLst>
      <p:ext uri="{BB962C8B-B14F-4D97-AF65-F5344CB8AC3E}">
        <p14:creationId xmlns:p14="http://schemas.microsoft.com/office/powerpoint/2010/main" val="5245010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30</a:t>
            </a:fld>
            <a:endParaRPr lang="en-US"/>
          </a:p>
        </p:txBody>
      </p:sp>
      <mc:AlternateContent xmlns:mc="http://schemas.openxmlformats.org/markup-compatibility/2006" xmlns:a14="http://schemas.microsoft.com/office/drawing/2010/main">
        <mc:Choice Requires="a14">
          <p:sp>
            <p:nvSpPr>
              <p:cNvPr id="11" name="Content Placeholder 3">
                <a:extLst>
                  <a:ext uri="{FF2B5EF4-FFF2-40B4-BE49-F238E27FC236}">
                    <a16:creationId xmlns:a16="http://schemas.microsoft.com/office/drawing/2014/main" id="{FE20A5B2-38DE-1911-8562-DC5551B0990F}"/>
                  </a:ext>
                </a:extLst>
              </p:cNvPr>
              <p:cNvSpPr>
                <a:spLocks noGrp="1"/>
              </p:cNvSpPr>
              <p:nvPr>
                <p:ph idx="1"/>
              </p:nvPr>
            </p:nvSpPr>
            <p:spPr>
              <a:xfrm>
                <a:off x="700636" y="1896177"/>
                <a:ext cx="6364307" cy="4033035"/>
              </a:xfrm>
            </p:spPr>
            <p:txBody>
              <a:bodyPr>
                <a:normAutofit/>
              </a:bodyPr>
              <a:lstStyle/>
              <a:p>
                <a:pPr marL="0" indent="0">
                  <a:buNone/>
                </a:pPr>
                <a:r>
                  <a:rPr lang="es-ES" sz="1800" dirty="0"/>
                  <a:t>Para determinar si se hace el cambio, se hace uso de la distribución de Boltzmann, el cual es una distribución de probabilidad de partículas en un sistema a través de varios estados posibles:</a:t>
                </a:r>
              </a:p>
              <a:p>
                <a:pPr marL="0" indent="0" algn="ctr">
                  <a:buNone/>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rPr>
                        <m:t>𝐹</m:t>
                      </m:r>
                      <m:r>
                        <a:rPr lang="en-US" sz="1800" b="0" i="1" smtClean="0">
                          <a:latin typeface="Cambria Math" panose="02040503050406030204" pitchFamily="18" charset="0"/>
                        </a:rPr>
                        <m:t> ∝</m:t>
                      </m:r>
                      <m:sSup>
                        <m:sSupPr>
                          <m:ctrlPr>
                            <a:rPr lang="en-US" sz="1800" b="0" i="1" smtClean="0">
                              <a:latin typeface="Cambria Math" panose="02040503050406030204" pitchFamily="18" charset="0"/>
                              <a:ea typeface="Cambria Math" panose="02040503050406030204" pitchFamily="18" charset="0"/>
                            </a:rPr>
                          </m:ctrlPr>
                        </m:sSupPr>
                        <m:e>
                          <m:r>
                            <a:rPr lang="en-US" sz="1800" b="0" i="1" smtClean="0">
                              <a:latin typeface="Cambria Math" panose="02040503050406030204" pitchFamily="18" charset="0"/>
                              <a:ea typeface="Cambria Math" panose="02040503050406030204" pitchFamily="18" charset="0"/>
                            </a:rPr>
                            <m:t>𝑒</m:t>
                          </m:r>
                        </m:e>
                        <m:sup>
                          <m:r>
                            <a:rPr lang="en-US" sz="1800" b="0" i="1" smtClean="0">
                              <a:latin typeface="Cambria Math" panose="02040503050406030204" pitchFamily="18" charset="0"/>
                              <a:ea typeface="Cambria Math" panose="02040503050406030204" pitchFamily="18" charset="0"/>
                            </a:rPr>
                            <m:t>−</m:t>
                          </m:r>
                          <m:f>
                            <m:fPr>
                              <m:ctrlPr>
                                <a:rPr lang="en-US" sz="1800" b="0" i="1" smtClean="0">
                                  <a:latin typeface="Cambria Math" panose="02040503050406030204" pitchFamily="18" charset="0"/>
                                  <a:ea typeface="Cambria Math" panose="02040503050406030204" pitchFamily="18" charset="0"/>
                                </a:rPr>
                              </m:ctrlPr>
                            </m:fPr>
                            <m:num>
                              <m:r>
                                <a:rPr lang="en-US" sz="1800" b="0" i="1" smtClean="0">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𝐸</m:t>
                              </m:r>
                            </m:num>
                            <m:den>
                              <m:r>
                                <a:rPr lang="en-US" sz="1800" b="0" i="1" smtClean="0">
                                  <a:latin typeface="Cambria Math" panose="02040503050406030204" pitchFamily="18" charset="0"/>
                                  <a:ea typeface="Cambria Math" panose="02040503050406030204" pitchFamily="18" charset="0"/>
                                </a:rPr>
                                <m:t>𝑘𝑇</m:t>
                              </m:r>
                            </m:den>
                          </m:f>
                        </m:sup>
                      </m:sSup>
                    </m:oMath>
                  </m:oMathPara>
                </a14:m>
                <a:endParaRPr lang="es-ES" sz="1800" dirty="0"/>
              </a:p>
              <a:p>
                <a:pPr marL="0" indent="0">
                  <a:buNone/>
                </a:pPr>
                <a:r>
                  <a:rPr lang="es-ES" sz="1800" dirty="0"/>
                  <a:t>Esta distribución establece que cuando más grande es la diferencia de energía (o en nuestro caso la diferencia de la función de costo) menos probable es que se elija, pero si la </a:t>
                </a:r>
                <a:r>
                  <a:rPr lang="es-ES" sz="1800" b="1" dirty="0">
                    <a:solidFill>
                      <a:schemeClr val="accent3">
                        <a:lumMod val="75000"/>
                      </a:schemeClr>
                    </a:solidFill>
                  </a:rPr>
                  <a:t>temperatura es alta, esta probabilidad es mayor y es más fácil que de todas formas se elija. </a:t>
                </a:r>
              </a:p>
            </p:txBody>
          </p:sp>
        </mc:Choice>
        <mc:Fallback xmlns="">
          <p:sp>
            <p:nvSpPr>
              <p:cNvPr id="11" name="Content Placeholder 3">
                <a:extLst>
                  <a:ext uri="{FF2B5EF4-FFF2-40B4-BE49-F238E27FC236}">
                    <a16:creationId xmlns:a16="http://schemas.microsoft.com/office/drawing/2014/main" id="{FE20A5B2-38DE-1911-8562-DC5551B0990F}"/>
                  </a:ext>
                </a:extLst>
              </p:cNvPr>
              <p:cNvSpPr>
                <a:spLocks noGrp="1" noRot="1" noChangeAspect="1" noMove="1" noResize="1" noEditPoints="1" noAdjustHandles="1" noChangeArrowheads="1" noChangeShapeType="1" noTextEdit="1"/>
              </p:cNvSpPr>
              <p:nvPr>
                <p:ph idx="1"/>
              </p:nvPr>
            </p:nvSpPr>
            <p:spPr>
              <a:xfrm>
                <a:off x="700636" y="1896177"/>
                <a:ext cx="6364307" cy="4033035"/>
              </a:xfrm>
              <a:blipFill>
                <a:blip r:embed="rId3"/>
                <a:stretch>
                  <a:fillRect l="-797" t="-313" r="-199"/>
                </a:stretch>
              </a:blipFill>
            </p:spPr>
            <p:txBody>
              <a:bodyPr/>
              <a:lstStyle/>
              <a:p>
                <a:r>
                  <a:rPr lang="es-ES_tradnl">
                    <a:noFill/>
                  </a:rPr>
                  <a:t> </a:t>
                </a:r>
              </a:p>
            </p:txBody>
          </p:sp>
        </mc:Fallback>
      </mc:AlternateContent>
      <p:pic>
        <p:nvPicPr>
          <p:cNvPr id="7" name="Picture 6" descr="A screen shot of a computer code&#10;&#10;Description automatically generated">
            <a:extLst>
              <a:ext uri="{FF2B5EF4-FFF2-40B4-BE49-F238E27FC236}">
                <a16:creationId xmlns:a16="http://schemas.microsoft.com/office/drawing/2014/main" id="{9AB6CAA9-7C19-371E-E5AD-D11189AE2D36}"/>
              </a:ext>
            </a:extLst>
          </p:cNvPr>
          <p:cNvPicPr>
            <a:picLocks noChangeAspect="1"/>
          </p:cNvPicPr>
          <p:nvPr/>
        </p:nvPicPr>
        <p:blipFill rotWithShape="1">
          <a:blip r:embed="rId4"/>
          <a:srcRect l="6315" t="5861" r="7359" b="7315"/>
          <a:stretch/>
        </p:blipFill>
        <p:spPr>
          <a:xfrm>
            <a:off x="7064943" y="1023574"/>
            <a:ext cx="4892595" cy="4912330"/>
          </a:xfrm>
          <a:prstGeom prst="rect">
            <a:avLst/>
          </a:prstGeom>
        </p:spPr>
      </p:pic>
    </p:spTree>
    <p:extLst>
      <p:ext uri="{BB962C8B-B14F-4D97-AF65-F5344CB8AC3E}">
        <p14:creationId xmlns:p14="http://schemas.microsoft.com/office/powerpoint/2010/main" val="26270165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31</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Veamos la aplicación de </a:t>
            </a:r>
            <a:r>
              <a:rPr lang="es-ES" sz="1800" dirty="0" err="1"/>
              <a:t>simulated</a:t>
            </a:r>
            <a:r>
              <a:rPr lang="es-ES" sz="1800" dirty="0"/>
              <a:t> </a:t>
            </a:r>
            <a:r>
              <a:rPr lang="es-ES" sz="1800" dirty="0" err="1"/>
              <a:t>annealing</a:t>
            </a:r>
            <a:r>
              <a:rPr lang="es-ES" sz="1800" dirty="0"/>
              <a:t> para un problema de Sudoku…</a:t>
            </a:r>
          </a:p>
        </p:txBody>
      </p:sp>
      <p:pic>
        <p:nvPicPr>
          <p:cNvPr id="7" name="Picture 6" descr="A grid of sudoku with numbers&#10;&#10;Description automatically generated">
            <a:extLst>
              <a:ext uri="{FF2B5EF4-FFF2-40B4-BE49-F238E27FC236}">
                <a16:creationId xmlns:a16="http://schemas.microsoft.com/office/drawing/2014/main" id="{E57DBA12-CE2F-1335-33BE-45EE34D8A560}"/>
              </a:ext>
            </a:extLst>
          </p:cNvPr>
          <p:cNvPicPr>
            <a:picLocks noChangeAspect="1"/>
          </p:cNvPicPr>
          <p:nvPr/>
        </p:nvPicPr>
        <p:blipFill>
          <a:blip r:embed="rId3"/>
          <a:stretch>
            <a:fillRect/>
          </a:stretch>
        </p:blipFill>
        <p:spPr>
          <a:xfrm>
            <a:off x="2985246" y="2530019"/>
            <a:ext cx="6400800" cy="3162300"/>
          </a:xfrm>
          <a:prstGeom prst="rect">
            <a:avLst/>
          </a:prstGeom>
        </p:spPr>
      </p:pic>
    </p:spTree>
    <p:extLst>
      <p:ext uri="{BB962C8B-B14F-4D97-AF65-F5344CB8AC3E}">
        <p14:creationId xmlns:p14="http://schemas.microsoft.com/office/powerpoint/2010/main" val="33937477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Búsqueda Local Beam</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85398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Local Beam</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lnSpcReduction="10000"/>
          </a:bodyPr>
          <a:lstStyle/>
          <a:p>
            <a:pPr marL="0" indent="0">
              <a:buNone/>
            </a:pPr>
            <a:r>
              <a:rPr lang="es-ES" sz="1800" dirty="0"/>
              <a:t>Buscar desde un estado inicial únicamente es una medida un poco extrema de ahorro de memoria.</a:t>
            </a:r>
          </a:p>
          <a:p>
            <a:pPr marL="0" indent="0">
              <a:buNone/>
            </a:pPr>
            <a:r>
              <a:rPr lang="es-ES" sz="1800" dirty="0"/>
              <a:t>En cambio, </a:t>
            </a:r>
            <a:r>
              <a:rPr lang="es-ES" sz="1800" b="1" dirty="0">
                <a:solidFill>
                  <a:schemeClr val="accent2">
                    <a:lumMod val="75000"/>
                  </a:schemeClr>
                </a:solidFill>
              </a:rPr>
              <a:t>búsqueda local </a:t>
            </a:r>
            <a:r>
              <a:rPr lang="es-ES" sz="1800" b="1" dirty="0" err="1">
                <a:solidFill>
                  <a:schemeClr val="accent2">
                    <a:lumMod val="75000"/>
                  </a:schemeClr>
                </a:solidFill>
              </a:rPr>
              <a:t>beam</a:t>
            </a:r>
            <a:r>
              <a:rPr lang="es-ES" sz="1800" b="1" dirty="0">
                <a:solidFill>
                  <a:schemeClr val="accent2">
                    <a:lumMod val="75000"/>
                  </a:schemeClr>
                </a:solidFill>
              </a:rPr>
              <a:t> </a:t>
            </a:r>
            <a:r>
              <a:rPr lang="es-ES" sz="1800" dirty="0"/>
              <a:t>guarda la información de k estados y sobre ellos realiza la búsqueda independientemente. Estos se inician al azar. </a:t>
            </a:r>
          </a:p>
          <a:p>
            <a:pPr marL="0" indent="0">
              <a:buNone/>
            </a:pPr>
            <a:r>
              <a:rPr lang="es-ES" sz="1800" dirty="0"/>
              <a:t>En cada paso se generan sucesores de los k estados. Si alguno cumple el objetivo, se termina, en cambio si no, se seleccionan los k mejores sucesores de la lista.</a:t>
            </a:r>
          </a:p>
          <a:p>
            <a:pPr marL="0" indent="0">
              <a:buNone/>
            </a:pPr>
            <a:r>
              <a:rPr lang="es-ES" sz="1800" dirty="0"/>
              <a:t>A simple vista pareciera lo mismo de correr k veces a gradiente descendiente o ascendente, pero a diferencia de esto es que entre los procesos de búsquedas hay pase de información:</a:t>
            </a:r>
          </a:p>
          <a:p>
            <a:pPr marL="0" indent="0">
              <a:buNone/>
            </a:pPr>
            <a:r>
              <a:rPr lang="es-ES" sz="1800" i="1" dirty="0"/>
              <a:t>Si un estado genera varios sucesores buenos y los otros k-1 estados generan sucesores malos, entonces el efecto es que el primer estado abandona la búsqueda de los otros y se queda con los sucesores del primer estado. </a:t>
            </a:r>
          </a:p>
          <a:p>
            <a:pPr marL="0" indent="0">
              <a:buNone/>
            </a:pPr>
            <a:r>
              <a:rPr lang="es-ES" sz="1800" dirty="0"/>
              <a:t>El algoritmo rápidamente abandona las búsquedas infructuosas y mueve sus recursos a donde se hace la mayor parte del progreso.</a:t>
            </a:r>
          </a:p>
        </p:txBody>
      </p:sp>
    </p:spTree>
    <p:extLst>
      <p:ext uri="{BB962C8B-B14F-4D97-AF65-F5344CB8AC3E}">
        <p14:creationId xmlns:p14="http://schemas.microsoft.com/office/powerpoint/2010/main" val="2396817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Local Beam</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El principal </a:t>
            </a:r>
            <a:r>
              <a:rPr lang="es-ES" sz="2400" b="1" dirty="0">
                <a:solidFill>
                  <a:srgbClr val="C00000"/>
                </a:solidFill>
              </a:rPr>
              <a:t>inconveniente</a:t>
            </a:r>
            <a:r>
              <a:rPr lang="es-ES" sz="2400" dirty="0"/>
              <a:t> de este algoritmo es que puede sufrir carencia de diversidad de estados, enfocándose en una sola parte muy limitada. </a:t>
            </a:r>
          </a:p>
          <a:p>
            <a:pPr marL="0" indent="0">
              <a:buNone/>
            </a:pPr>
            <a:r>
              <a:rPr lang="es-ES" sz="2400" dirty="0"/>
              <a:t>Una variante es la </a:t>
            </a:r>
            <a:r>
              <a:rPr lang="es-ES" sz="2400" b="1" dirty="0">
                <a:solidFill>
                  <a:schemeClr val="accent6">
                    <a:lumMod val="60000"/>
                    <a:lumOff val="40000"/>
                  </a:schemeClr>
                </a:solidFill>
              </a:rPr>
              <a:t>búsqueda de haz estocástica</a:t>
            </a:r>
            <a:r>
              <a:rPr lang="es-ES" sz="2400" dirty="0"/>
              <a:t>, en el cual en vez de elegir a los k mejores sucesores, se eligen aleatoriamente, con una función de temperatura similar a la de </a:t>
            </a:r>
            <a:r>
              <a:rPr lang="es-ES" sz="2400" i="1" dirty="0" err="1"/>
              <a:t>simulated</a:t>
            </a:r>
            <a:r>
              <a:rPr lang="es-ES" sz="2400" i="1" dirty="0"/>
              <a:t> </a:t>
            </a:r>
            <a:r>
              <a:rPr lang="es-ES" sz="2400" i="1" dirty="0" err="1"/>
              <a:t>annealing</a:t>
            </a:r>
            <a:r>
              <a:rPr lang="es-ES" sz="2400" dirty="0"/>
              <a:t>. </a:t>
            </a:r>
          </a:p>
          <a:p>
            <a:pPr marL="0" indent="0">
              <a:buNone/>
            </a:pPr>
            <a:r>
              <a:rPr lang="es-ES" sz="2400" dirty="0"/>
              <a:t>Esta búsqueda muestra un parecido con el proceso de selección natural, por lo cual los </a:t>
            </a:r>
            <a:r>
              <a:rPr lang="es-ES" sz="2400" i="1" dirty="0"/>
              <a:t>sucesores</a:t>
            </a:r>
            <a:r>
              <a:rPr lang="es-ES" sz="2400" dirty="0"/>
              <a:t> (descendientes) de un </a:t>
            </a:r>
            <a:r>
              <a:rPr lang="es-ES" sz="2400" i="1" dirty="0"/>
              <a:t>estado</a:t>
            </a:r>
            <a:r>
              <a:rPr lang="es-ES" sz="2400" dirty="0"/>
              <a:t> (organismo) pueblan la siguiente generación según su </a:t>
            </a:r>
            <a:r>
              <a:rPr lang="es-ES" sz="2400" i="1" dirty="0"/>
              <a:t>valor</a:t>
            </a:r>
            <a:r>
              <a:rPr lang="es-ES" sz="2400" dirty="0"/>
              <a:t> (idoneidad o salud).</a:t>
            </a:r>
          </a:p>
        </p:txBody>
      </p:sp>
    </p:spTree>
    <p:extLst>
      <p:ext uri="{BB962C8B-B14F-4D97-AF65-F5344CB8AC3E}">
        <p14:creationId xmlns:p14="http://schemas.microsoft.com/office/powerpoint/2010/main" val="8117803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Local Beam</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35</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Veamos la aplicación de búsqueda Local Beam para un problema de Sudoku…</a:t>
            </a:r>
          </a:p>
        </p:txBody>
      </p:sp>
      <p:pic>
        <p:nvPicPr>
          <p:cNvPr id="7" name="Picture 6" descr="A grid of sudoku with numbers&#10;&#10;Description automatically generated">
            <a:extLst>
              <a:ext uri="{FF2B5EF4-FFF2-40B4-BE49-F238E27FC236}">
                <a16:creationId xmlns:a16="http://schemas.microsoft.com/office/drawing/2014/main" id="{E57DBA12-CE2F-1335-33BE-45EE34D8A560}"/>
              </a:ext>
            </a:extLst>
          </p:cNvPr>
          <p:cNvPicPr>
            <a:picLocks noChangeAspect="1"/>
          </p:cNvPicPr>
          <p:nvPr/>
        </p:nvPicPr>
        <p:blipFill>
          <a:blip r:embed="rId3"/>
          <a:stretch>
            <a:fillRect/>
          </a:stretch>
        </p:blipFill>
        <p:spPr>
          <a:xfrm>
            <a:off x="2985246" y="2530019"/>
            <a:ext cx="6400800" cy="3162300"/>
          </a:xfrm>
          <a:prstGeom prst="rect">
            <a:avLst/>
          </a:prstGeom>
        </p:spPr>
      </p:pic>
    </p:spTree>
    <p:extLst>
      <p:ext uri="{BB962C8B-B14F-4D97-AF65-F5344CB8AC3E}">
        <p14:creationId xmlns:p14="http://schemas.microsoft.com/office/powerpoint/2010/main" val="368553235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Algoritmos Genéticos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2325893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37</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Un </a:t>
            </a:r>
            <a:r>
              <a:rPr lang="es-ES" sz="2400" b="1" dirty="0">
                <a:solidFill>
                  <a:schemeClr val="accent6">
                    <a:lumMod val="60000"/>
                    <a:lumOff val="40000"/>
                  </a:schemeClr>
                </a:solidFill>
              </a:rPr>
              <a:t>algoritmo genético </a:t>
            </a:r>
            <a:r>
              <a:rPr lang="es-ES" sz="2400" dirty="0"/>
              <a:t>es una variante de la búsqueda local </a:t>
            </a:r>
            <a:r>
              <a:rPr lang="es-ES" sz="2400" dirty="0" err="1"/>
              <a:t>beam</a:t>
            </a:r>
            <a:r>
              <a:rPr lang="es-ES" sz="2400" dirty="0"/>
              <a:t> </a:t>
            </a:r>
            <a:r>
              <a:rPr lang="es-ES" sz="2400" dirty="0" err="1"/>
              <a:t>estocátisca</a:t>
            </a:r>
            <a:r>
              <a:rPr lang="es-ES" sz="2400" dirty="0"/>
              <a:t> en la que los estados sucesores se generan combinando dos estados padres (reproducción), más que modificar un solo estado (reproducción asexual). </a:t>
            </a:r>
          </a:p>
          <a:p>
            <a:pPr marL="0" indent="0">
              <a:buNone/>
            </a:pPr>
            <a:r>
              <a:rPr lang="es-ES" sz="2400" dirty="0"/>
              <a:t>La analogía con la selección natural es la misma que anteriormente.</a:t>
            </a:r>
          </a:p>
          <a:p>
            <a:pPr marL="0" indent="0">
              <a:buNone/>
            </a:pPr>
            <a:r>
              <a:rPr lang="es-ES" sz="2400" dirty="0"/>
              <a:t>Los algoritmos genéticos comienzan con un conjunto k de estados aleatorios, llamados </a:t>
            </a:r>
            <a:r>
              <a:rPr lang="es-ES" sz="2400" b="1" dirty="0">
                <a:solidFill>
                  <a:schemeClr val="accent4">
                    <a:lumMod val="60000"/>
                    <a:lumOff val="40000"/>
                  </a:schemeClr>
                </a:solidFill>
              </a:rPr>
              <a:t>población</a:t>
            </a:r>
            <a:r>
              <a:rPr lang="es-ES" sz="2400" dirty="0"/>
              <a:t>. Cada estado, o </a:t>
            </a:r>
            <a:r>
              <a:rPr lang="es-ES" sz="2400" b="1" dirty="0">
                <a:solidFill>
                  <a:schemeClr val="accent4">
                    <a:lumMod val="60000"/>
                    <a:lumOff val="40000"/>
                  </a:schemeClr>
                </a:solidFill>
              </a:rPr>
              <a:t>individuo</a:t>
            </a:r>
            <a:r>
              <a:rPr lang="es-ES" sz="2400" dirty="0"/>
              <a:t>, está representado como una cadena de caracteres sobre un </a:t>
            </a:r>
            <a:r>
              <a:rPr lang="es-ES" sz="2400" b="1" dirty="0">
                <a:solidFill>
                  <a:schemeClr val="accent4">
                    <a:lumMod val="60000"/>
                    <a:lumOff val="40000"/>
                  </a:schemeClr>
                </a:solidFill>
              </a:rPr>
              <a:t>alfabeto finito </a:t>
            </a:r>
            <a:r>
              <a:rPr lang="es-ES" sz="2400" dirty="0"/>
              <a:t>que representa el código genético del estado.</a:t>
            </a:r>
          </a:p>
        </p:txBody>
      </p:sp>
    </p:spTree>
    <p:extLst>
      <p:ext uri="{BB962C8B-B14F-4D97-AF65-F5344CB8AC3E}">
        <p14:creationId xmlns:p14="http://schemas.microsoft.com/office/powerpoint/2010/main" val="6756915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38</a:t>
            </a:fld>
            <a:endParaRPr lang="en-US"/>
          </a:p>
        </p:txBody>
      </p:sp>
      <p:graphicFrame>
        <p:nvGraphicFramePr>
          <p:cNvPr id="8" name="Table 7">
            <a:extLst>
              <a:ext uri="{FF2B5EF4-FFF2-40B4-BE49-F238E27FC236}">
                <a16:creationId xmlns:a16="http://schemas.microsoft.com/office/drawing/2014/main" id="{9701904D-C35F-44CE-25DB-A7A354977FAA}"/>
              </a:ext>
            </a:extLst>
          </p:cNvPr>
          <p:cNvGraphicFramePr>
            <a:graphicFrameLocks noGrp="1"/>
          </p:cNvGraphicFramePr>
          <p:nvPr>
            <p:extLst>
              <p:ext uri="{D42A27DB-BD31-4B8C-83A1-F6EECF244321}">
                <p14:modId xmlns:p14="http://schemas.microsoft.com/office/powerpoint/2010/main" val="184842201"/>
              </p:ext>
            </p:extLst>
          </p:nvPr>
        </p:nvGraphicFramePr>
        <p:xfrm>
          <a:off x="743816" y="2451757"/>
          <a:ext cx="1292208" cy="2629928"/>
        </p:xfrm>
        <a:graphic>
          <a:graphicData uri="http://schemas.openxmlformats.org/drawingml/2006/table">
            <a:tbl>
              <a:tblPr firstRow="1" bandRow="1">
                <a:tableStyleId>{16D9F66E-5EB9-4882-86FB-DCBF35E3C3E4}</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t>24748552</a:t>
                      </a:r>
                    </a:p>
                  </a:txBody>
                  <a:tcPr anchor="ctr"/>
                </a:tc>
                <a:extLst>
                  <a:ext uri="{0D108BD9-81ED-4DB2-BD59-A6C34878D82A}">
                    <a16:rowId xmlns:a16="http://schemas.microsoft.com/office/drawing/2014/main" val="3103656417"/>
                  </a:ext>
                </a:extLst>
              </a:tr>
              <a:tr h="657482">
                <a:tc>
                  <a:txBody>
                    <a:bodyPr/>
                    <a:lstStyle/>
                    <a:p>
                      <a:pPr algn="ctr"/>
                      <a:r>
                        <a:rPr lang="es-ES_tradnl" dirty="0"/>
                        <a:t>32752411</a:t>
                      </a:r>
                    </a:p>
                  </a:txBody>
                  <a:tcPr anchor="ctr"/>
                </a:tc>
                <a:extLst>
                  <a:ext uri="{0D108BD9-81ED-4DB2-BD59-A6C34878D82A}">
                    <a16:rowId xmlns:a16="http://schemas.microsoft.com/office/drawing/2014/main" val="2621612403"/>
                  </a:ext>
                </a:extLst>
              </a:tr>
              <a:tr h="657482">
                <a:tc>
                  <a:txBody>
                    <a:bodyPr/>
                    <a:lstStyle/>
                    <a:p>
                      <a:pPr algn="ctr"/>
                      <a:r>
                        <a:rPr lang="es-ES_tradnl" dirty="0"/>
                        <a:t>24415124</a:t>
                      </a:r>
                    </a:p>
                  </a:txBody>
                  <a:tcPr anchor="ctr"/>
                </a:tc>
                <a:extLst>
                  <a:ext uri="{0D108BD9-81ED-4DB2-BD59-A6C34878D82A}">
                    <a16:rowId xmlns:a16="http://schemas.microsoft.com/office/drawing/2014/main" val="2482029095"/>
                  </a:ext>
                </a:extLst>
              </a:tr>
              <a:tr h="657482">
                <a:tc>
                  <a:txBody>
                    <a:bodyPr/>
                    <a:lstStyle/>
                    <a:p>
                      <a:pPr algn="ctr"/>
                      <a:r>
                        <a:rPr lang="es-ES_tradnl" dirty="0"/>
                        <a:t>32543213</a:t>
                      </a:r>
                    </a:p>
                  </a:txBody>
                  <a:tcPr anchor="ctr"/>
                </a:tc>
                <a:extLst>
                  <a:ext uri="{0D108BD9-81ED-4DB2-BD59-A6C34878D82A}">
                    <a16:rowId xmlns:a16="http://schemas.microsoft.com/office/drawing/2014/main" val="4250716750"/>
                  </a:ext>
                </a:extLst>
              </a:tr>
            </a:tbl>
          </a:graphicData>
        </a:graphic>
      </p:graphicFrame>
      <p:graphicFrame>
        <p:nvGraphicFramePr>
          <p:cNvPr id="9" name="Table 8">
            <a:extLst>
              <a:ext uri="{FF2B5EF4-FFF2-40B4-BE49-F238E27FC236}">
                <a16:creationId xmlns:a16="http://schemas.microsoft.com/office/drawing/2014/main" id="{85F31A27-B299-B121-9F74-C44E33555181}"/>
              </a:ext>
            </a:extLst>
          </p:cNvPr>
          <p:cNvGraphicFramePr>
            <a:graphicFrameLocks noGrp="1"/>
          </p:cNvGraphicFramePr>
          <p:nvPr>
            <p:extLst>
              <p:ext uri="{D42A27DB-BD31-4B8C-83A1-F6EECF244321}">
                <p14:modId xmlns:p14="http://schemas.microsoft.com/office/powerpoint/2010/main" val="1667258664"/>
              </p:ext>
            </p:extLst>
          </p:nvPr>
        </p:nvGraphicFramePr>
        <p:xfrm>
          <a:off x="3723641" y="2480261"/>
          <a:ext cx="1292208" cy="2629928"/>
        </p:xfrm>
        <a:graphic>
          <a:graphicData uri="http://schemas.openxmlformats.org/drawingml/2006/table">
            <a:tbl>
              <a:tblPr firstRow="1" bandRow="1">
                <a:tableStyleId>{0505E3EF-67EA-436B-97B2-0124C06EBD24}</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highlight>
                            <a:srgbClr val="00FFFF"/>
                          </a:highlight>
                        </a:rPr>
                        <a:t>327|52411</a:t>
                      </a:r>
                    </a:p>
                  </a:txBody>
                  <a:tcPr anchor="ctr"/>
                </a:tc>
                <a:extLst>
                  <a:ext uri="{0D108BD9-81ED-4DB2-BD59-A6C34878D82A}">
                    <a16:rowId xmlns:a16="http://schemas.microsoft.com/office/drawing/2014/main" val="3103656417"/>
                  </a:ext>
                </a:extLst>
              </a:tr>
              <a:tr h="657482">
                <a:tc>
                  <a:txBody>
                    <a:bodyPr/>
                    <a:lstStyle/>
                    <a:p>
                      <a:pPr algn="ctr"/>
                      <a:r>
                        <a:rPr lang="es-ES_tradnl" b="0" dirty="0">
                          <a:highlight>
                            <a:srgbClr val="008080"/>
                          </a:highlight>
                        </a:rPr>
                        <a:t>247|48552</a:t>
                      </a:r>
                      <a:endParaRPr lang="es-ES_tradnl" dirty="0">
                        <a:highlight>
                          <a:srgbClr val="008080"/>
                        </a:highlight>
                      </a:endParaRPr>
                    </a:p>
                  </a:txBody>
                  <a:tcPr anchor="ctr"/>
                </a:tc>
                <a:extLst>
                  <a:ext uri="{0D108BD9-81ED-4DB2-BD59-A6C34878D82A}">
                    <a16:rowId xmlns:a16="http://schemas.microsoft.com/office/drawing/2014/main" val="2621612403"/>
                  </a:ext>
                </a:extLst>
              </a:tr>
              <a:tr h="657482">
                <a:tc>
                  <a:txBody>
                    <a:bodyPr/>
                    <a:lstStyle/>
                    <a:p>
                      <a:pPr algn="ctr"/>
                      <a:r>
                        <a:rPr lang="es-ES_tradnl" dirty="0">
                          <a:highlight>
                            <a:srgbClr val="00FFFF"/>
                          </a:highlight>
                        </a:rPr>
                        <a:t>32543|213 </a:t>
                      </a:r>
                    </a:p>
                  </a:txBody>
                  <a:tcPr anchor="ctr"/>
                </a:tc>
                <a:extLst>
                  <a:ext uri="{0D108BD9-81ED-4DB2-BD59-A6C34878D82A}">
                    <a16:rowId xmlns:a16="http://schemas.microsoft.com/office/drawing/2014/main" val="2482029095"/>
                  </a:ext>
                </a:extLst>
              </a:tr>
              <a:tr h="657482">
                <a:tc>
                  <a:txBody>
                    <a:bodyPr/>
                    <a:lstStyle/>
                    <a:p>
                      <a:pPr algn="ctr"/>
                      <a:r>
                        <a:rPr lang="es-ES_tradnl" dirty="0">
                          <a:highlight>
                            <a:srgbClr val="008080"/>
                          </a:highlight>
                        </a:rPr>
                        <a:t>24415|124</a:t>
                      </a:r>
                    </a:p>
                  </a:txBody>
                  <a:tcPr anchor="ctr"/>
                </a:tc>
                <a:extLst>
                  <a:ext uri="{0D108BD9-81ED-4DB2-BD59-A6C34878D82A}">
                    <a16:rowId xmlns:a16="http://schemas.microsoft.com/office/drawing/2014/main" val="4250716750"/>
                  </a:ext>
                </a:extLst>
              </a:tr>
            </a:tbl>
          </a:graphicData>
        </a:graphic>
      </p:graphicFrame>
      <p:graphicFrame>
        <p:nvGraphicFramePr>
          <p:cNvPr id="10" name="Table 9">
            <a:extLst>
              <a:ext uri="{FF2B5EF4-FFF2-40B4-BE49-F238E27FC236}">
                <a16:creationId xmlns:a16="http://schemas.microsoft.com/office/drawing/2014/main" id="{348A3EE2-66BF-C033-E274-A7636AE5D4E4}"/>
              </a:ext>
            </a:extLst>
          </p:cNvPr>
          <p:cNvGraphicFramePr>
            <a:graphicFrameLocks noGrp="1"/>
          </p:cNvGraphicFramePr>
          <p:nvPr>
            <p:extLst>
              <p:ext uri="{D42A27DB-BD31-4B8C-83A1-F6EECF244321}">
                <p14:modId xmlns:p14="http://schemas.microsoft.com/office/powerpoint/2010/main" val="2801194031"/>
              </p:ext>
            </p:extLst>
          </p:nvPr>
        </p:nvGraphicFramePr>
        <p:xfrm>
          <a:off x="6703466" y="2480261"/>
          <a:ext cx="1292208" cy="2629928"/>
        </p:xfrm>
        <a:graphic>
          <a:graphicData uri="http://schemas.openxmlformats.org/drawingml/2006/table">
            <a:tbl>
              <a:tblPr firstRow="1" bandRow="1">
                <a:tableStyleId>{D7AC3CCA-C797-4891-BE02-D94E43425B78}</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highlight>
                            <a:srgbClr val="00FFFF"/>
                          </a:highlight>
                        </a:rPr>
                        <a:t>327</a:t>
                      </a:r>
                      <a:r>
                        <a:rPr lang="es-ES_tradnl" b="0" dirty="0">
                          <a:highlight>
                            <a:srgbClr val="008080"/>
                          </a:highlight>
                        </a:rPr>
                        <a:t>48552</a:t>
                      </a:r>
                    </a:p>
                  </a:txBody>
                  <a:tcPr anchor="ctr"/>
                </a:tc>
                <a:extLst>
                  <a:ext uri="{0D108BD9-81ED-4DB2-BD59-A6C34878D82A}">
                    <a16:rowId xmlns:a16="http://schemas.microsoft.com/office/drawing/2014/main" val="3103656417"/>
                  </a:ext>
                </a:extLst>
              </a:tr>
              <a:tr h="657482">
                <a:tc>
                  <a:txBody>
                    <a:bodyPr/>
                    <a:lstStyle/>
                    <a:p>
                      <a:pPr algn="ctr"/>
                      <a:r>
                        <a:rPr lang="es-ES_tradnl" b="0" dirty="0">
                          <a:highlight>
                            <a:srgbClr val="008080"/>
                          </a:highlight>
                        </a:rPr>
                        <a:t>247</a:t>
                      </a:r>
                      <a:r>
                        <a:rPr lang="es-ES_tradnl" b="0" dirty="0">
                          <a:highlight>
                            <a:srgbClr val="00FFFF"/>
                          </a:highlight>
                        </a:rPr>
                        <a:t>52411</a:t>
                      </a:r>
                      <a:endParaRPr lang="es-ES_tradnl" dirty="0">
                        <a:highlight>
                          <a:srgbClr val="00FFFF"/>
                        </a:highlight>
                      </a:endParaRPr>
                    </a:p>
                  </a:txBody>
                  <a:tcPr anchor="ctr"/>
                </a:tc>
                <a:extLst>
                  <a:ext uri="{0D108BD9-81ED-4DB2-BD59-A6C34878D82A}">
                    <a16:rowId xmlns:a16="http://schemas.microsoft.com/office/drawing/2014/main" val="2621612403"/>
                  </a:ext>
                </a:extLst>
              </a:tr>
              <a:tr h="657482">
                <a:tc>
                  <a:txBody>
                    <a:bodyPr/>
                    <a:lstStyle/>
                    <a:p>
                      <a:pPr algn="ctr"/>
                      <a:r>
                        <a:rPr lang="es-ES_tradnl" dirty="0">
                          <a:highlight>
                            <a:srgbClr val="00FFFF"/>
                          </a:highlight>
                        </a:rPr>
                        <a:t>32543</a:t>
                      </a:r>
                      <a:r>
                        <a:rPr lang="es-ES_tradnl" dirty="0">
                          <a:highlight>
                            <a:srgbClr val="008080"/>
                          </a:highlight>
                        </a:rPr>
                        <a:t>124</a:t>
                      </a:r>
                    </a:p>
                  </a:txBody>
                  <a:tcPr anchor="ctr"/>
                </a:tc>
                <a:extLst>
                  <a:ext uri="{0D108BD9-81ED-4DB2-BD59-A6C34878D82A}">
                    <a16:rowId xmlns:a16="http://schemas.microsoft.com/office/drawing/2014/main" val="2482029095"/>
                  </a:ext>
                </a:extLst>
              </a:tr>
              <a:tr h="657482">
                <a:tc>
                  <a:txBody>
                    <a:bodyPr/>
                    <a:lstStyle/>
                    <a:p>
                      <a:pPr algn="ctr"/>
                      <a:r>
                        <a:rPr lang="es-ES_tradnl" dirty="0">
                          <a:highlight>
                            <a:srgbClr val="008080"/>
                          </a:highlight>
                        </a:rPr>
                        <a:t>24415</a:t>
                      </a:r>
                      <a:r>
                        <a:rPr lang="es-ES_tradnl" dirty="0">
                          <a:highlight>
                            <a:srgbClr val="00FFFF"/>
                          </a:highlight>
                        </a:rPr>
                        <a:t>213</a:t>
                      </a:r>
                    </a:p>
                  </a:txBody>
                  <a:tcPr anchor="ctr"/>
                </a:tc>
                <a:extLst>
                  <a:ext uri="{0D108BD9-81ED-4DB2-BD59-A6C34878D82A}">
                    <a16:rowId xmlns:a16="http://schemas.microsoft.com/office/drawing/2014/main" val="4250716750"/>
                  </a:ext>
                </a:extLst>
              </a:tr>
            </a:tbl>
          </a:graphicData>
        </a:graphic>
      </p:graphicFrame>
      <p:graphicFrame>
        <p:nvGraphicFramePr>
          <p:cNvPr id="12" name="Table 11">
            <a:extLst>
              <a:ext uri="{FF2B5EF4-FFF2-40B4-BE49-F238E27FC236}">
                <a16:creationId xmlns:a16="http://schemas.microsoft.com/office/drawing/2014/main" id="{5393F9AB-EB89-A20D-F321-CFFD4EC17A8B}"/>
              </a:ext>
            </a:extLst>
          </p:cNvPr>
          <p:cNvGraphicFramePr>
            <a:graphicFrameLocks noGrp="1"/>
          </p:cNvGraphicFramePr>
          <p:nvPr>
            <p:extLst>
              <p:ext uri="{D42A27DB-BD31-4B8C-83A1-F6EECF244321}">
                <p14:modId xmlns:p14="http://schemas.microsoft.com/office/powerpoint/2010/main" val="3455648289"/>
              </p:ext>
            </p:extLst>
          </p:nvPr>
        </p:nvGraphicFramePr>
        <p:xfrm>
          <a:off x="9683291" y="2520993"/>
          <a:ext cx="1292208" cy="2615758"/>
        </p:xfrm>
        <a:graphic>
          <a:graphicData uri="http://schemas.openxmlformats.org/drawingml/2006/table">
            <a:tbl>
              <a:tblPr firstRow="1" bandRow="1">
                <a:tableStyleId>{8A107856-5554-42FB-B03E-39F5DBC370BA}</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t>32748</a:t>
                      </a:r>
                      <a:r>
                        <a:rPr lang="es-ES_tradnl" b="0" dirty="0">
                          <a:highlight>
                            <a:srgbClr val="FF0000"/>
                          </a:highlight>
                        </a:rPr>
                        <a:t>1</a:t>
                      </a:r>
                      <a:r>
                        <a:rPr lang="es-ES_tradnl" b="0" dirty="0"/>
                        <a:t>52</a:t>
                      </a:r>
                    </a:p>
                  </a:txBody>
                  <a:tcPr anchor="ctr"/>
                </a:tc>
                <a:extLst>
                  <a:ext uri="{0D108BD9-81ED-4DB2-BD59-A6C34878D82A}">
                    <a16:rowId xmlns:a16="http://schemas.microsoft.com/office/drawing/2014/main" val="3103656417"/>
                  </a:ext>
                </a:extLst>
              </a:tr>
              <a:tr h="657482">
                <a:tc>
                  <a:txBody>
                    <a:bodyPr/>
                    <a:lstStyle/>
                    <a:p>
                      <a:pPr algn="ctr"/>
                      <a:r>
                        <a:rPr lang="es-ES_tradnl" b="0" dirty="0"/>
                        <a:t>24752411</a:t>
                      </a:r>
                      <a:endParaRPr lang="es-ES_tradnl" dirty="0"/>
                    </a:p>
                  </a:txBody>
                  <a:tcPr anchor="ctr"/>
                </a:tc>
                <a:extLst>
                  <a:ext uri="{0D108BD9-81ED-4DB2-BD59-A6C34878D82A}">
                    <a16:rowId xmlns:a16="http://schemas.microsoft.com/office/drawing/2014/main" val="2621612403"/>
                  </a:ext>
                </a:extLst>
              </a:tr>
              <a:tr h="657482">
                <a:tc>
                  <a:txBody>
                    <a:bodyPr/>
                    <a:lstStyle/>
                    <a:p>
                      <a:pPr algn="ctr"/>
                      <a:r>
                        <a:rPr lang="es-ES_tradnl" dirty="0"/>
                        <a:t>32</a:t>
                      </a:r>
                      <a:r>
                        <a:rPr lang="es-ES_tradnl" dirty="0">
                          <a:highlight>
                            <a:srgbClr val="FF0000"/>
                          </a:highlight>
                        </a:rPr>
                        <a:t>2</a:t>
                      </a:r>
                      <a:r>
                        <a:rPr lang="es-ES_tradnl" dirty="0"/>
                        <a:t>43124</a:t>
                      </a:r>
                    </a:p>
                  </a:txBody>
                  <a:tcPr anchor="ctr"/>
                </a:tc>
                <a:extLst>
                  <a:ext uri="{0D108BD9-81ED-4DB2-BD59-A6C34878D82A}">
                    <a16:rowId xmlns:a16="http://schemas.microsoft.com/office/drawing/2014/main" val="2482029095"/>
                  </a:ext>
                </a:extLst>
              </a:tr>
              <a:tr h="643312">
                <a:tc>
                  <a:txBody>
                    <a:bodyPr/>
                    <a:lstStyle/>
                    <a:p>
                      <a:pPr algn="ctr"/>
                      <a:r>
                        <a:rPr lang="es-ES_tradnl" dirty="0"/>
                        <a:t>2441521</a:t>
                      </a:r>
                      <a:r>
                        <a:rPr lang="es-ES_tradnl" dirty="0">
                          <a:highlight>
                            <a:srgbClr val="FF0000"/>
                          </a:highlight>
                        </a:rPr>
                        <a:t>7</a:t>
                      </a:r>
                    </a:p>
                  </a:txBody>
                  <a:tcPr anchor="ctr"/>
                </a:tc>
                <a:extLst>
                  <a:ext uri="{0D108BD9-81ED-4DB2-BD59-A6C34878D82A}">
                    <a16:rowId xmlns:a16="http://schemas.microsoft.com/office/drawing/2014/main" val="4250716750"/>
                  </a:ext>
                </a:extLst>
              </a:tr>
            </a:tbl>
          </a:graphicData>
        </a:graphic>
      </p:graphicFrame>
      <p:cxnSp>
        <p:nvCxnSpPr>
          <p:cNvPr id="14" name="Straight Arrow Connector 13">
            <a:extLst>
              <a:ext uri="{FF2B5EF4-FFF2-40B4-BE49-F238E27FC236}">
                <a16:creationId xmlns:a16="http://schemas.microsoft.com/office/drawing/2014/main" id="{E827D1CC-F169-7708-DEFD-7C71B3C3194F}"/>
              </a:ext>
            </a:extLst>
          </p:cNvPr>
          <p:cNvCxnSpPr/>
          <p:nvPr/>
        </p:nvCxnSpPr>
        <p:spPr>
          <a:xfrm>
            <a:off x="2156059" y="2723949"/>
            <a:ext cx="1405288"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439A14E2-0ED6-A9E5-3986-32D57044D32E}"/>
              </a:ext>
            </a:extLst>
          </p:cNvPr>
          <p:cNvCxnSpPr/>
          <p:nvPr/>
        </p:nvCxnSpPr>
        <p:spPr>
          <a:xfrm>
            <a:off x="2177188" y="4079507"/>
            <a:ext cx="1405288"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110706CE-8051-F99B-C3EE-B75B82356730}"/>
              </a:ext>
            </a:extLst>
          </p:cNvPr>
          <p:cNvCxnSpPr>
            <a:cxnSpLocks/>
          </p:cNvCxnSpPr>
          <p:nvPr/>
        </p:nvCxnSpPr>
        <p:spPr>
          <a:xfrm flipV="1">
            <a:off x="2148945" y="4079507"/>
            <a:ext cx="1427834"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AE0411CA-D82C-FE75-8733-3B85A81EC302}"/>
              </a:ext>
            </a:extLst>
          </p:cNvPr>
          <p:cNvCxnSpPr>
            <a:cxnSpLocks/>
          </p:cNvCxnSpPr>
          <p:nvPr/>
        </p:nvCxnSpPr>
        <p:spPr>
          <a:xfrm flipV="1">
            <a:off x="2177188" y="2723948"/>
            <a:ext cx="1427834"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0DB0862-87AB-0AC4-F8F8-E1FA417CF2EC}"/>
              </a:ext>
            </a:extLst>
          </p:cNvPr>
          <p:cNvCxnSpPr>
            <a:cxnSpLocks/>
          </p:cNvCxnSpPr>
          <p:nvPr/>
        </p:nvCxnSpPr>
        <p:spPr>
          <a:xfrm>
            <a:off x="5091683" y="2833791"/>
            <a:ext cx="1472746" cy="612659"/>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B2341E5B-05DD-33E8-D57C-57B5FC50414A}"/>
              </a:ext>
            </a:extLst>
          </p:cNvPr>
          <p:cNvCxnSpPr>
            <a:cxnSpLocks/>
          </p:cNvCxnSpPr>
          <p:nvPr/>
        </p:nvCxnSpPr>
        <p:spPr>
          <a:xfrm flipV="1">
            <a:off x="5091683" y="2825065"/>
            <a:ext cx="1472746" cy="621385"/>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0F4E00A5-5ACC-7F36-2F8F-1DED9C7A638D}"/>
              </a:ext>
            </a:extLst>
          </p:cNvPr>
          <p:cNvSpPr/>
          <p:nvPr/>
        </p:nvSpPr>
        <p:spPr>
          <a:xfrm>
            <a:off x="5643048" y="2950046"/>
            <a:ext cx="370015" cy="3714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28" name="Straight Arrow Connector 27">
            <a:extLst>
              <a:ext uri="{FF2B5EF4-FFF2-40B4-BE49-F238E27FC236}">
                <a16:creationId xmlns:a16="http://schemas.microsoft.com/office/drawing/2014/main" id="{AE9DE686-3BED-AC71-314D-FD8E7F97D403}"/>
              </a:ext>
            </a:extLst>
          </p:cNvPr>
          <p:cNvCxnSpPr>
            <a:cxnSpLocks/>
          </p:cNvCxnSpPr>
          <p:nvPr/>
        </p:nvCxnSpPr>
        <p:spPr>
          <a:xfrm>
            <a:off x="5091683" y="4103838"/>
            <a:ext cx="1472746" cy="612659"/>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B20EE731-315C-87E6-AF7D-FA40A53CD159}"/>
              </a:ext>
            </a:extLst>
          </p:cNvPr>
          <p:cNvCxnSpPr>
            <a:cxnSpLocks/>
          </p:cNvCxnSpPr>
          <p:nvPr/>
        </p:nvCxnSpPr>
        <p:spPr>
          <a:xfrm flipV="1">
            <a:off x="5091683" y="4095112"/>
            <a:ext cx="1472746" cy="621385"/>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6B326720-FD8C-35A5-91B2-7BA846AE0EF9}"/>
              </a:ext>
            </a:extLst>
          </p:cNvPr>
          <p:cNvSpPr/>
          <p:nvPr/>
        </p:nvSpPr>
        <p:spPr>
          <a:xfrm>
            <a:off x="5643048" y="4220093"/>
            <a:ext cx="370015" cy="3714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31" name="Straight Arrow Connector 30">
            <a:extLst>
              <a:ext uri="{FF2B5EF4-FFF2-40B4-BE49-F238E27FC236}">
                <a16:creationId xmlns:a16="http://schemas.microsoft.com/office/drawing/2014/main" id="{2CADF834-FDDA-E999-B2BE-772C6EDC9BB0}"/>
              </a:ext>
            </a:extLst>
          </p:cNvPr>
          <p:cNvCxnSpPr>
            <a:cxnSpLocks/>
          </p:cNvCxnSpPr>
          <p:nvPr/>
        </p:nvCxnSpPr>
        <p:spPr>
          <a:xfrm>
            <a:off x="8147434" y="2825065"/>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0973478-6860-4FDF-DBC7-8C5D12B40938}"/>
              </a:ext>
            </a:extLst>
          </p:cNvPr>
          <p:cNvCxnSpPr>
            <a:cxnSpLocks/>
          </p:cNvCxnSpPr>
          <p:nvPr/>
        </p:nvCxnSpPr>
        <p:spPr>
          <a:xfrm>
            <a:off x="8147434" y="3446450"/>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3816BDE9-D934-3EB4-64BD-AC8E5EBAA617}"/>
              </a:ext>
            </a:extLst>
          </p:cNvPr>
          <p:cNvCxnSpPr>
            <a:cxnSpLocks/>
          </p:cNvCxnSpPr>
          <p:nvPr/>
        </p:nvCxnSpPr>
        <p:spPr>
          <a:xfrm>
            <a:off x="8149664" y="4103838"/>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6154FD0B-61F2-5E54-9235-2B4FE68EA447}"/>
              </a:ext>
            </a:extLst>
          </p:cNvPr>
          <p:cNvCxnSpPr>
            <a:cxnSpLocks/>
          </p:cNvCxnSpPr>
          <p:nvPr/>
        </p:nvCxnSpPr>
        <p:spPr>
          <a:xfrm>
            <a:off x="8147434" y="4784558"/>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F6FD10E-00BC-5B47-BF41-0BA68287B346}"/>
              </a:ext>
            </a:extLst>
          </p:cNvPr>
          <p:cNvCxnSpPr/>
          <p:nvPr/>
        </p:nvCxnSpPr>
        <p:spPr>
          <a:xfrm>
            <a:off x="4263992" y="2723948"/>
            <a:ext cx="0" cy="847025"/>
          </a:xfrm>
          <a:prstGeom prst="line">
            <a:avLst/>
          </a:prstGeom>
          <a:ln w="38100"/>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0FEE7FB0-D06F-8607-483E-7756427035AB}"/>
              </a:ext>
            </a:extLst>
          </p:cNvPr>
          <p:cNvCxnSpPr/>
          <p:nvPr/>
        </p:nvCxnSpPr>
        <p:spPr>
          <a:xfrm>
            <a:off x="4483769" y="4008519"/>
            <a:ext cx="0" cy="847025"/>
          </a:xfrm>
          <a:prstGeom prst="line">
            <a:avLst/>
          </a:prstGeom>
          <a:ln w="38100"/>
        </p:spPr>
        <p:style>
          <a:lnRef idx="1">
            <a:schemeClr val="dk1"/>
          </a:lnRef>
          <a:fillRef idx="0">
            <a:schemeClr val="dk1"/>
          </a:fillRef>
          <a:effectRef idx="0">
            <a:schemeClr val="dk1"/>
          </a:effectRef>
          <a:fontRef idx="minor">
            <a:schemeClr val="tx1"/>
          </a:fontRef>
        </p:style>
      </p:cxnSp>
      <p:sp>
        <p:nvSpPr>
          <p:cNvPr id="39" name="TextBox 38">
            <a:extLst>
              <a:ext uri="{FF2B5EF4-FFF2-40B4-BE49-F238E27FC236}">
                <a16:creationId xmlns:a16="http://schemas.microsoft.com/office/drawing/2014/main" id="{258B37CB-D338-1AF1-29E4-E8692D439217}"/>
              </a:ext>
            </a:extLst>
          </p:cNvPr>
          <p:cNvSpPr txBox="1"/>
          <p:nvPr/>
        </p:nvSpPr>
        <p:spPr>
          <a:xfrm>
            <a:off x="811236" y="5136751"/>
            <a:ext cx="1157368" cy="646331"/>
          </a:xfrm>
          <a:prstGeom prst="rect">
            <a:avLst/>
          </a:prstGeom>
          <a:noFill/>
        </p:spPr>
        <p:txBody>
          <a:bodyPr wrap="none" rtlCol="0">
            <a:spAutoFit/>
          </a:bodyPr>
          <a:lstStyle/>
          <a:p>
            <a:r>
              <a:rPr lang="es-ES_tradnl" dirty="0"/>
              <a:t>Población</a:t>
            </a:r>
          </a:p>
          <a:p>
            <a:pPr algn="ctr"/>
            <a:r>
              <a:rPr lang="es-ES_tradnl" dirty="0"/>
              <a:t>inicial</a:t>
            </a:r>
          </a:p>
        </p:txBody>
      </p:sp>
      <p:sp>
        <p:nvSpPr>
          <p:cNvPr id="40" name="TextBox 39">
            <a:extLst>
              <a:ext uri="{FF2B5EF4-FFF2-40B4-BE49-F238E27FC236}">
                <a16:creationId xmlns:a16="http://schemas.microsoft.com/office/drawing/2014/main" id="{37AB6FB8-AFD3-2719-AB98-4859785D2D2F}"/>
              </a:ext>
            </a:extLst>
          </p:cNvPr>
          <p:cNvSpPr txBox="1"/>
          <p:nvPr/>
        </p:nvSpPr>
        <p:spPr>
          <a:xfrm>
            <a:off x="3814945" y="5179271"/>
            <a:ext cx="1109599" cy="369332"/>
          </a:xfrm>
          <a:prstGeom prst="rect">
            <a:avLst/>
          </a:prstGeom>
          <a:noFill/>
        </p:spPr>
        <p:txBody>
          <a:bodyPr wrap="none" rtlCol="0">
            <a:spAutoFit/>
          </a:bodyPr>
          <a:lstStyle/>
          <a:p>
            <a:r>
              <a:rPr lang="es-ES_tradnl" dirty="0"/>
              <a:t>Selección</a:t>
            </a:r>
          </a:p>
        </p:txBody>
      </p:sp>
      <p:sp>
        <p:nvSpPr>
          <p:cNvPr id="41" name="TextBox 40">
            <a:extLst>
              <a:ext uri="{FF2B5EF4-FFF2-40B4-BE49-F238E27FC236}">
                <a16:creationId xmlns:a16="http://schemas.microsoft.com/office/drawing/2014/main" id="{6FE1298C-BD5C-64B0-FBA4-1DBB5F8CE4F6}"/>
              </a:ext>
            </a:extLst>
          </p:cNvPr>
          <p:cNvSpPr txBox="1"/>
          <p:nvPr/>
        </p:nvSpPr>
        <p:spPr>
          <a:xfrm>
            <a:off x="6570446" y="5193348"/>
            <a:ext cx="1558247" cy="369332"/>
          </a:xfrm>
          <a:prstGeom prst="rect">
            <a:avLst/>
          </a:prstGeom>
          <a:noFill/>
        </p:spPr>
        <p:txBody>
          <a:bodyPr wrap="none" rtlCol="0">
            <a:spAutoFit/>
          </a:bodyPr>
          <a:lstStyle/>
          <a:p>
            <a:r>
              <a:rPr lang="es-ES_tradnl" dirty="0"/>
              <a:t>Reproducción</a:t>
            </a:r>
          </a:p>
        </p:txBody>
      </p:sp>
      <p:sp>
        <p:nvSpPr>
          <p:cNvPr id="42" name="TextBox 41">
            <a:extLst>
              <a:ext uri="{FF2B5EF4-FFF2-40B4-BE49-F238E27FC236}">
                <a16:creationId xmlns:a16="http://schemas.microsoft.com/office/drawing/2014/main" id="{2C4C7BB0-905C-C2E7-CF57-DB4FBFE1DC2E}"/>
              </a:ext>
            </a:extLst>
          </p:cNvPr>
          <p:cNvSpPr txBox="1"/>
          <p:nvPr/>
        </p:nvSpPr>
        <p:spPr>
          <a:xfrm>
            <a:off x="9731422" y="5179271"/>
            <a:ext cx="1138453" cy="369332"/>
          </a:xfrm>
          <a:prstGeom prst="rect">
            <a:avLst/>
          </a:prstGeom>
          <a:noFill/>
        </p:spPr>
        <p:txBody>
          <a:bodyPr wrap="none" rtlCol="0">
            <a:spAutoFit/>
          </a:bodyPr>
          <a:lstStyle/>
          <a:p>
            <a:r>
              <a:rPr lang="es-ES_tradnl" dirty="0"/>
              <a:t>Mutación</a:t>
            </a:r>
          </a:p>
        </p:txBody>
      </p:sp>
      <p:sp>
        <p:nvSpPr>
          <p:cNvPr id="43" name="TextBox 42">
            <a:extLst>
              <a:ext uri="{FF2B5EF4-FFF2-40B4-BE49-F238E27FC236}">
                <a16:creationId xmlns:a16="http://schemas.microsoft.com/office/drawing/2014/main" id="{B9960278-8CFD-56FA-1A72-3E993D8E5363}"/>
              </a:ext>
            </a:extLst>
          </p:cNvPr>
          <p:cNvSpPr txBox="1"/>
          <p:nvPr/>
        </p:nvSpPr>
        <p:spPr>
          <a:xfrm>
            <a:off x="2251776" y="2446444"/>
            <a:ext cx="609462" cy="369332"/>
          </a:xfrm>
          <a:prstGeom prst="rect">
            <a:avLst/>
          </a:prstGeom>
          <a:noFill/>
        </p:spPr>
        <p:txBody>
          <a:bodyPr wrap="none" rtlCol="0">
            <a:spAutoFit/>
          </a:bodyPr>
          <a:lstStyle/>
          <a:p>
            <a:r>
              <a:rPr lang="es-ES_tradnl" dirty="0"/>
              <a:t>29%</a:t>
            </a:r>
          </a:p>
        </p:txBody>
      </p:sp>
      <p:sp>
        <p:nvSpPr>
          <p:cNvPr id="44" name="TextBox 43">
            <a:extLst>
              <a:ext uri="{FF2B5EF4-FFF2-40B4-BE49-F238E27FC236}">
                <a16:creationId xmlns:a16="http://schemas.microsoft.com/office/drawing/2014/main" id="{9CCF353B-5384-1A9F-F6A8-FD10B0609C95}"/>
              </a:ext>
            </a:extLst>
          </p:cNvPr>
          <p:cNvSpPr txBox="1"/>
          <p:nvPr/>
        </p:nvSpPr>
        <p:spPr>
          <a:xfrm>
            <a:off x="2224169" y="3321468"/>
            <a:ext cx="609462" cy="369332"/>
          </a:xfrm>
          <a:prstGeom prst="rect">
            <a:avLst/>
          </a:prstGeom>
          <a:noFill/>
        </p:spPr>
        <p:txBody>
          <a:bodyPr wrap="none" rtlCol="0">
            <a:spAutoFit/>
          </a:bodyPr>
          <a:lstStyle/>
          <a:p>
            <a:r>
              <a:rPr lang="es-ES_tradnl" dirty="0"/>
              <a:t>31%</a:t>
            </a:r>
          </a:p>
        </p:txBody>
      </p:sp>
      <p:sp>
        <p:nvSpPr>
          <p:cNvPr id="45" name="TextBox 44">
            <a:extLst>
              <a:ext uri="{FF2B5EF4-FFF2-40B4-BE49-F238E27FC236}">
                <a16:creationId xmlns:a16="http://schemas.microsoft.com/office/drawing/2014/main" id="{8AAA131B-258B-A292-F591-6CB13EA4306F}"/>
              </a:ext>
            </a:extLst>
          </p:cNvPr>
          <p:cNvSpPr txBox="1"/>
          <p:nvPr/>
        </p:nvSpPr>
        <p:spPr>
          <a:xfrm>
            <a:off x="2214776" y="3751034"/>
            <a:ext cx="609462" cy="369332"/>
          </a:xfrm>
          <a:prstGeom prst="rect">
            <a:avLst/>
          </a:prstGeom>
          <a:noFill/>
        </p:spPr>
        <p:txBody>
          <a:bodyPr wrap="none" rtlCol="0">
            <a:spAutoFit/>
          </a:bodyPr>
          <a:lstStyle/>
          <a:p>
            <a:r>
              <a:rPr lang="es-ES_tradnl" dirty="0"/>
              <a:t>20%</a:t>
            </a:r>
          </a:p>
        </p:txBody>
      </p:sp>
      <p:sp>
        <p:nvSpPr>
          <p:cNvPr id="46" name="TextBox 45">
            <a:extLst>
              <a:ext uri="{FF2B5EF4-FFF2-40B4-BE49-F238E27FC236}">
                <a16:creationId xmlns:a16="http://schemas.microsoft.com/office/drawing/2014/main" id="{16DCF325-93F1-7F19-378F-F00E2D66DB09}"/>
              </a:ext>
            </a:extLst>
          </p:cNvPr>
          <p:cNvSpPr txBox="1"/>
          <p:nvPr/>
        </p:nvSpPr>
        <p:spPr>
          <a:xfrm>
            <a:off x="2143248" y="4731308"/>
            <a:ext cx="609462" cy="369332"/>
          </a:xfrm>
          <a:prstGeom prst="rect">
            <a:avLst/>
          </a:prstGeom>
          <a:noFill/>
        </p:spPr>
        <p:txBody>
          <a:bodyPr wrap="none" rtlCol="0">
            <a:spAutoFit/>
          </a:bodyPr>
          <a:lstStyle/>
          <a:p>
            <a:r>
              <a:rPr lang="es-ES_tradnl" dirty="0"/>
              <a:t>11%</a:t>
            </a:r>
          </a:p>
        </p:txBody>
      </p:sp>
      <p:sp>
        <p:nvSpPr>
          <p:cNvPr id="47" name="TextBox 46">
            <a:extLst>
              <a:ext uri="{FF2B5EF4-FFF2-40B4-BE49-F238E27FC236}">
                <a16:creationId xmlns:a16="http://schemas.microsoft.com/office/drawing/2014/main" id="{D231941E-E404-5F0D-D4B2-9FC75C13B0F9}"/>
              </a:ext>
            </a:extLst>
          </p:cNvPr>
          <p:cNvSpPr txBox="1"/>
          <p:nvPr/>
        </p:nvSpPr>
        <p:spPr>
          <a:xfrm>
            <a:off x="2177188" y="5161397"/>
            <a:ext cx="1292341" cy="646331"/>
          </a:xfrm>
          <a:prstGeom prst="rect">
            <a:avLst/>
          </a:prstGeom>
          <a:noFill/>
        </p:spPr>
        <p:txBody>
          <a:bodyPr wrap="none" rtlCol="0">
            <a:spAutoFit/>
          </a:bodyPr>
          <a:lstStyle/>
          <a:p>
            <a:r>
              <a:rPr lang="es-ES_tradnl" dirty="0"/>
              <a:t>Función de</a:t>
            </a:r>
          </a:p>
          <a:p>
            <a:pPr algn="ctr"/>
            <a:r>
              <a:rPr lang="es-ES_tradnl" dirty="0"/>
              <a:t>idoneidad</a:t>
            </a:r>
          </a:p>
        </p:txBody>
      </p:sp>
    </p:spTree>
    <p:extLst>
      <p:ext uri="{BB962C8B-B14F-4D97-AF65-F5344CB8AC3E}">
        <p14:creationId xmlns:p14="http://schemas.microsoft.com/office/powerpoint/2010/main" val="74659364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39</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6254017" cy="3969785"/>
          </a:xfrm>
        </p:spPr>
        <p:txBody>
          <a:bodyPr>
            <a:normAutofit fontScale="92500"/>
          </a:bodyPr>
          <a:lstStyle/>
          <a:p>
            <a:pPr marL="0" indent="0">
              <a:buNone/>
            </a:pPr>
            <a:r>
              <a:rPr lang="es-ES" sz="2400" dirty="0"/>
              <a:t>Como en la búsqueda </a:t>
            </a:r>
            <a:r>
              <a:rPr lang="es-ES" sz="2400" dirty="0" err="1"/>
              <a:t>beam</a:t>
            </a:r>
            <a:r>
              <a:rPr lang="es-ES" sz="2400" dirty="0"/>
              <a:t> local estocástica, los algoritmos genéticos combinan una tendencia ascendente con exploración aleatoria y cambian la información entre los hilos paralelos de búsqueda. </a:t>
            </a:r>
          </a:p>
          <a:p>
            <a:pPr marL="0" indent="0">
              <a:buNone/>
            </a:pPr>
            <a:r>
              <a:rPr lang="es-ES" sz="2400" dirty="0"/>
              <a:t>La ventaja del algoritmo genético viene de la operación de cruce para combinar bloques grandes de letras que han evolucionado independientemente para así realizar funciones útiles, de modo que se aumente el nivel de granularidad en el que funciona la búsqueda. </a:t>
            </a:r>
          </a:p>
        </p:txBody>
      </p:sp>
      <p:pic>
        <p:nvPicPr>
          <p:cNvPr id="7" name="Picture 6" descr="A screen shot of a computer program&#10;&#10;Description automatically generated">
            <a:extLst>
              <a:ext uri="{FF2B5EF4-FFF2-40B4-BE49-F238E27FC236}">
                <a16:creationId xmlns:a16="http://schemas.microsoft.com/office/drawing/2014/main" id="{4BD8D0EC-F7F8-1C1A-3FD5-7273072B02F2}"/>
              </a:ext>
            </a:extLst>
          </p:cNvPr>
          <p:cNvPicPr>
            <a:picLocks noChangeAspect="1"/>
          </p:cNvPicPr>
          <p:nvPr/>
        </p:nvPicPr>
        <p:blipFill rotWithShape="1">
          <a:blip r:embed="rId3"/>
          <a:srcRect l="9485" t="8623" r="9073" b="8392"/>
          <a:stretch/>
        </p:blipFill>
        <p:spPr>
          <a:xfrm>
            <a:off x="7054117" y="922096"/>
            <a:ext cx="4437247" cy="5216893"/>
          </a:xfrm>
          <a:prstGeom prst="rect">
            <a:avLst/>
          </a:prstGeom>
        </p:spPr>
      </p:pic>
    </p:spTree>
    <p:extLst>
      <p:ext uri="{BB962C8B-B14F-4D97-AF65-F5344CB8AC3E}">
        <p14:creationId xmlns:p14="http://schemas.microsoft.com/office/powerpoint/2010/main" val="26557341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El término </a:t>
            </a:r>
            <a:r>
              <a:rPr lang="es-ES" b="1" dirty="0">
                <a:solidFill>
                  <a:schemeClr val="accent5">
                    <a:lumMod val="60000"/>
                    <a:lumOff val="40000"/>
                  </a:schemeClr>
                </a:solidFill>
              </a:rPr>
              <a:t>percepción</a:t>
            </a:r>
            <a:r>
              <a:rPr lang="es-ES" dirty="0"/>
              <a:t> se utiliza para indicar que el agente puede recibir entradas en cualquier instante. </a:t>
            </a:r>
          </a:p>
          <a:p>
            <a:pPr marL="0" indent="0">
              <a:buNone/>
            </a:pPr>
            <a:r>
              <a:rPr lang="es-ES" dirty="0"/>
              <a:t>La </a:t>
            </a:r>
            <a:r>
              <a:rPr lang="es-ES" b="1" dirty="0">
                <a:solidFill>
                  <a:schemeClr val="accent1">
                    <a:lumMod val="60000"/>
                    <a:lumOff val="40000"/>
                  </a:schemeClr>
                </a:solidFill>
              </a:rPr>
              <a:t>secuencia de percepciones </a:t>
            </a:r>
            <a:r>
              <a:rPr lang="es-ES" dirty="0"/>
              <a:t>de un agente refleja el historial completo de lo que el agente ha recibido. </a:t>
            </a:r>
          </a:p>
          <a:p>
            <a:pPr marL="0" indent="0">
              <a:buNone/>
            </a:pPr>
            <a:r>
              <a:rPr lang="es-ES" i="1" dirty="0">
                <a:solidFill>
                  <a:schemeClr val="accent6">
                    <a:lumMod val="60000"/>
                    <a:lumOff val="40000"/>
                  </a:schemeClr>
                </a:solidFill>
              </a:rPr>
              <a:t>Una elección de acción de un agente en un momento dado puede depender en su conocimiento incorporado y en la secuencia completa de percepciones hasta ese instante, pero no en cualquier cosa que no haya percibido.</a:t>
            </a:r>
            <a:r>
              <a:rPr lang="es-ES" dirty="0"/>
              <a:t> </a:t>
            </a:r>
          </a:p>
          <a:p>
            <a:pPr marL="0" indent="0">
              <a:buNone/>
            </a:pPr>
            <a:endParaRPr lang="es-ES" b="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Agente</a:t>
            </a:r>
          </a:p>
        </p:txBody>
      </p:sp>
    </p:spTree>
    <p:extLst>
      <p:ext uri="{BB962C8B-B14F-4D97-AF65-F5344CB8AC3E}">
        <p14:creationId xmlns:p14="http://schemas.microsoft.com/office/powerpoint/2010/main" val="161191617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40</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Veamos la aplicación de algoritmos genéticos para un problema de Sudoku…</a:t>
            </a:r>
          </a:p>
        </p:txBody>
      </p:sp>
      <p:pic>
        <p:nvPicPr>
          <p:cNvPr id="7" name="Picture 6" descr="A grid of sudoku with numbers&#10;&#10;Description automatically generated">
            <a:extLst>
              <a:ext uri="{FF2B5EF4-FFF2-40B4-BE49-F238E27FC236}">
                <a16:creationId xmlns:a16="http://schemas.microsoft.com/office/drawing/2014/main" id="{E57DBA12-CE2F-1335-33BE-45EE34D8A560}"/>
              </a:ext>
            </a:extLst>
          </p:cNvPr>
          <p:cNvPicPr>
            <a:picLocks noChangeAspect="1"/>
          </p:cNvPicPr>
          <p:nvPr/>
        </p:nvPicPr>
        <p:blipFill>
          <a:blip r:embed="rId3"/>
          <a:stretch>
            <a:fillRect/>
          </a:stretch>
        </p:blipFill>
        <p:spPr>
          <a:xfrm>
            <a:off x="2985246" y="2530019"/>
            <a:ext cx="6400800" cy="3162300"/>
          </a:xfrm>
          <a:prstGeom prst="rect">
            <a:avLst/>
          </a:prstGeom>
        </p:spPr>
      </p:pic>
    </p:spTree>
    <p:extLst>
      <p:ext uri="{BB962C8B-B14F-4D97-AF65-F5344CB8AC3E}">
        <p14:creationId xmlns:p14="http://schemas.microsoft.com/office/powerpoint/2010/main" val="9732584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Búsqueda en espacios continuos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2765601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Los algoritmos que vimos hasta ahora no se pueden aplicar en casos de espacio continuos ya que los sucesores que nos presentan son infinitos. </a:t>
            </a:r>
          </a:p>
          <a:p>
            <a:pPr marL="0" indent="0">
              <a:buNone/>
            </a:pPr>
            <a:r>
              <a:rPr lang="es-ES" sz="2400" dirty="0"/>
              <a:t>La literatura de espacio de búsqueda continuas es enorme y es tan vieja como la época de Newton y </a:t>
            </a:r>
            <a:r>
              <a:rPr lang="es-ES" sz="2400" dirty="0" err="1"/>
              <a:t>Liebniz</a:t>
            </a:r>
            <a:r>
              <a:rPr lang="es-ES" sz="2400" dirty="0"/>
              <a:t> (siglo XVII). </a:t>
            </a:r>
          </a:p>
        </p:txBody>
      </p:sp>
    </p:spTree>
    <p:extLst>
      <p:ext uri="{BB962C8B-B14F-4D97-AF65-F5344CB8AC3E}">
        <p14:creationId xmlns:p14="http://schemas.microsoft.com/office/powerpoint/2010/main" val="188873086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fontScale="92500"/>
          </a:bodyPr>
          <a:lstStyle/>
          <a:p>
            <a:pPr marL="0" indent="0">
              <a:buNone/>
            </a:pPr>
            <a:r>
              <a:rPr lang="es-ES" sz="2400" dirty="0"/>
              <a:t>Pensemos un ejemplo, se quiere colocar dos aeropuertos nuevos en Argentina, de tal forma que la distancia al cuadrado de cada gran ciudad de Argentina (Buenos Aires, La Plata, Córdoba y Rosario) con respecto a los aeropuertos sea mínima.</a:t>
            </a:r>
          </a:p>
          <a:p>
            <a:pPr marL="0" indent="0">
              <a:buNone/>
            </a:pPr>
            <a:r>
              <a:rPr lang="es-ES" sz="2400" dirty="0"/>
              <a:t>Entonces el espacio de estado está definido por 4 coordenadas: (x</a:t>
            </a:r>
            <a:r>
              <a:rPr lang="es-ES" sz="2400" baseline="-25000" dirty="0"/>
              <a:t>1</a:t>
            </a:r>
            <a:r>
              <a:rPr lang="es-ES" sz="2400" dirty="0"/>
              <a:t>, y</a:t>
            </a:r>
            <a:r>
              <a:rPr lang="es-ES" sz="2400" baseline="-25000" dirty="0"/>
              <a:t>1</a:t>
            </a:r>
            <a:r>
              <a:rPr lang="es-ES" sz="2400" dirty="0"/>
              <a:t>), (x</a:t>
            </a:r>
            <a:r>
              <a:rPr lang="es-ES" sz="2400" baseline="-25000" dirty="0"/>
              <a:t>2</a:t>
            </a:r>
            <a:r>
              <a:rPr lang="es-ES" sz="2400" dirty="0"/>
              <a:t>, y</a:t>
            </a:r>
            <a:r>
              <a:rPr lang="es-ES" sz="2400" baseline="-25000" dirty="0"/>
              <a:t>2</a:t>
            </a:r>
            <a:r>
              <a:rPr lang="es-ES" sz="2400" dirty="0"/>
              <a:t>) correspondiente a la ubicación de los aeropuertos. </a:t>
            </a:r>
          </a:p>
          <a:p>
            <a:pPr marL="0" indent="0">
              <a:buNone/>
            </a:pPr>
            <a:r>
              <a:rPr lang="es-ES" sz="2400" dirty="0"/>
              <a:t>Es un espacio cuatro-dimensional o que los estados están definidos por 4 variables. Moverse sobre este espacio se corresponde a moverse a movimientos de los aeropuertos.</a:t>
            </a:r>
          </a:p>
          <a:p>
            <a:pPr marL="0" indent="0">
              <a:buNone/>
            </a:pPr>
            <a:r>
              <a:rPr lang="es-ES" sz="2400" dirty="0"/>
              <a:t>La función objetivo f(x</a:t>
            </a:r>
            <a:r>
              <a:rPr lang="es-ES" sz="2400" baseline="-25000" dirty="0"/>
              <a:t>1</a:t>
            </a:r>
            <a:r>
              <a:rPr lang="es-ES" sz="2400" dirty="0"/>
              <a:t>, y</a:t>
            </a:r>
            <a:r>
              <a:rPr lang="es-ES" sz="2400" baseline="-25000" dirty="0"/>
              <a:t>1</a:t>
            </a:r>
            <a:r>
              <a:rPr lang="es-ES" sz="2400" dirty="0"/>
              <a:t>, x</a:t>
            </a:r>
            <a:r>
              <a:rPr lang="es-ES" sz="2400" baseline="-25000" dirty="0"/>
              <a:t>2</a:t>
            </a:r>
            <a:r>
              <a:rPr lang="es-ES" sz="2400" dirty="0"/>
              <a:t>, y</a:t>
            </a:r>
            <a:r>
              <a:rPr lang="es-ES" sz="2400" baseline="-25000" dirty="0"/>
              <a:t>2</a:t>
            </a:r>
            <a:r>
              <a:rPr lang="es-ES" sz="2400" dirty="0"/>
              <a:t>) es relativamente fácil de calcularla usando la suma de la distancia euclidiana con cada ciudad.</a:t>
            </a:r>
          </a:p>
        </p:txBody>
      </p:sp>
    </p:spTree>
    <p:extLst>
      <p:ext uri="{BB962C8B-B14F-4D97-AF65-F5344CB8AC3E}">
        <p14:creationId xmlns:p14="http://schemas.microsoft.com/office/powerpoint/2010/main" val="34487039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Una forma de resolver esto es </a:t>
            </a:r>
            <a:r>
              <a:rPr lang="es-ES" sz="2400" b="1" dirty="0">
                <a:solidFill>
                  <a:schemeClr val="accent6">
                    <a:lumMod val="60000"/>
                    <a:lumOff val="40000"/>
                  </a:schemeClr>
                </a:solidFill>
              </a:rPr>
              <a:t>discretizar el espacio</a:t>
            </a:r>
            <a:r>
              <a:rPr lang="es-ES" sz="2400" dirty="0"/>
              <a:t>. </a:t>
            </a:r>
          </a:p>
          <a:p>
            <a:pPr marL="0" indent="0">
              <a:buNone/>
            </a:pPr>
            <a:r>
              <a:rPr lang="es-ES" sz="2400" dirty="0"/>
              <a:t>Por ejemplo, podemos mover de a pequeños pasos a los aeropuertos en dirección x o y, y en una cantidad fija. </a:t>
            </a:r>
          </a:p>
          <a:p>
            <a:pPr marL="0" indent="0">
              <a:buNone/>
            </a:pPr>
            <a:r>
              <a:rPr lang="es-ES" sz="2400" dirty="0"/>
              <a:t>Con 4 variables, nos da 8 sucesores para cada estado. De ahí aplicamos cualquier algoritmo de búsqueda local.</a:t>
            </a:r>
          </a:p>
        </p:txBody>
      </p:sp>
    </p:spTree>
    <p:extLst>
      <p:ext uri="{BB962C8B-B14F-4D97-AF65-F5344CB8AC3E}">
        <p14:creationId xmlns:p14="http://schemas.microsoft.com/office/powerpoint/2010/main" val="132269151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45</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Hay métodos de usar el gradiente para encontrar un máximo o mínimo:</a:t>
            </a:r>
          </a:p>
          <a:p>
            <a:pPr marL="0" indent="0">
              <a:buNone/>
            </a:pPr>
            <a:endParaRPr lang="es-ES" sz="2400" dirty="0"/>
          </a:p>
          <a:p>
            <a:pPr marL="0" indent="0">
              <a:buNone/>
            </a:pPr>
            <a:endParaRPr lang="es-ES" sz="2400" dirty="0"/>
          </a:p>
          <a:p>
            <a:pPr marL="0" indent="0">
              <a:buNone/>
            </a:pPr>
            <a:r>
              <a:rPr lang="es-ES" sz="2400" dirty="0"/>
              <a:t>En algunos casos podemos resolver la ecuación diferencial: </a:t>
            </a:r>
          </a:p>
          <a:p>
            <a:pPr marL="0" indent="0">
              <a:buNone/>
            </a:pPr>
            <a:endParaRPr lang="es-ES" sz="2400" dirty="0"/>
          </a:p>
          <a:p>
            <a:pPr marL="0" indent="0">
              <a:buNone/>
            </a:pPr>
            <a:r>
              <a:rPr lang="es-ES" sz="2400" dirty="0"/>
              <a:t>Para el ejemplo si tuviéramos un solo aeropuerto, sería la media aritmética de la ubicación de las ciudades.</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52EFA8F5-56E6-4659-A538-46AA0ED6BED0}"/>
                  </a:ext>
                </a:extLst>
              </p:cNvPr>
              <p:cNvSpPr txBox="1"/>
              <p:nvPr/>
            </p:nvSpPr>
            <p:spPr>
              <a:xfrm>
                <a:off x="4643286" y="2758442"/>
                <a:ext cx="2805961" cy="57201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s-ES_tradnl"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r>
                        <a:rPr lang="en-US" b="0" i="1" smtClean="0">
                          <a:latin typeface="Cambria Math" panose="02040503050406030204" pitchFamily="18" charset="0"/>
                          <a:ea typeface="Cambria Math" panose="02040503050406030204" pitchFamily="18" charset="0"/>
                        </a:rPr>
                        <m:t>=</m:t>
                      </m:r>
                      <m:d>
                        <m:dPr>
                          <m:ctrlPr>
                            <a:rPr lang="en-US" b="0" i="1" smtClean="0">
                              <a:latin typeface="Cambria Math" panose="02040503050406030204" pitchFamily="18" charset="0"/>
                              <a:ea typeface="Cambria Math" panose="02040503050406030204" pitchFamily="18" charset="0"/>
                            </a:rPr>
                          </m:ctrlPr>
                        </m:dPr>
                        <m:e>
                          <m:f>
                            <m:fPr>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𝑓</m:t>
                              </m:r>
                            </m:num>
                            <m:den>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𝑥</m:t>
                                  </m:r>
                                </m:e>
                                <m:sub>
                                  <m:r>
                                    <a:rPr lang="en-US" i="1">
                                      <a:latin typeface="Cambria Math" panose="02040503050406030204" pitchFamily="18" charset="0"/>
                                      <a:ea typeface="Cambria Math" panose="02040503050406030204" pitchFamily="18" charset="0"/>
                                    </a:rPr>
                                    <m:t>1</m:t>
                                  </m:r>
                                </m:sub>
                              </m:sSub>
                            </m:den>
                          </m:f>
                          <m:r>
                            <a:rPr lang="en-US" b="0" i="1" smtClean="0">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num>
                            <m:den>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𝑦</m:t>
                                  </m:r>
                                </m:e>
                                <m:sub>
                                  <m:r>
                                    <a:rPr lang="en-US" b="0" i="1" smtClean="0">
                                      <a:latin typeface="Cambria Math" panose="02040503050406030204" pitchFamily="18" charset="0"/>
                                      <a:ea typeface="Cambria Math" panose="02040503050406030204" pitchFamily="18" charset="0"/>
                                    </a:rPr>
                                    <m:t>1</m:t>
                                  </m:r>
                                </m:sub>
                              </m:sSub>
                            </m:den>
                          </m:f>
                          <m:r>
                            <a:rPr lang="en-US" b="0" i="1" smtClean="0">
                              <a:latin typeface="Cambria Math" panose="02040503050406030204" pitchFamily="18" charset="0"/>
                              <a:ea typeface="Cambria Math" panose="02040503050406030204" pitchFamily="18" charset="0"/>
                            </a:rPr>
                            <m:t> ,</m:t>
                          </m:r>
                          <m:f>
                            <m:fPr>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𝑓</m:t>
                              </m:r>
                            </m:num>
                            <m:den>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𝑥</m:t>
                                  </m:r>
                                </m:e>
                                <m:sub>
                                  <m:r>
                                    <a:rPr lang="en-US" b="0" i="1" smtClean="0">
                                      <a:latin typeface="Cambria Math" panose="02040503050406030204" pitchFamily="18" charset="0"/>
                                      <a:ea typeface="Cambria Math" panose="02040503050406030204" pitchFamily="18" charset="0"/>
                                    </a:rPr>
                                    <m:t>2</m:t>
                                  </m:r>
                                </m:sub>
                              </m:sSub>
                            </m:den>
                          </m:f>
                          <m:r>
                            <a:rPr lang="en-US" b="0" i="1" smtClean="0">
                              <a:latin typeface="Cambria Math" panose="02040503050406030204" pitchFamily="18" charset="0"/>
                              <a:ea typeface="Cambria Math" panose="02040503050406030204" pitchFamily="18" charset="0"/>
                            </a:rPr>
                            <m:t>,</m:t>
                          </m:r>
                          <m:f>
                            <m:fPr>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𝑓</m:t>
                              </m:r>
                            </m:num>
                            <m:den>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𝑦</m:t>
                                  </m:r>
                                </m:e>
                                <m:sub>
                                  <m:r>
                                    <a:rPr lang="en-US" b="0" i="1" smtClean="0">
                                      <a:latin typeface="Cambria Math" panose="02040503050406030204" pitchFamily="18" charset="0"/>
                                      <a:ea typeface="Cambria Math" panose="02040503050406030204" pitchFamily="18" charset="0"/>
                                    </a:rPr>
                                    <m:t>2</m:t>
                                  </m:r>
                                </m:sub>
                              </m:sSub>
                            </m:den>
                          </m:f>
                        </m:e>
                      </m:d>
                    </m:oMath>
                  </m:oMathPara>
                </a14:m>
                <a:endParaRPr lang="es-ES_tradnl" dirty="0"/>
              </a:p>
            </p:txBody>
          </p:sp>
        </mc:Choice>
        <mc:Fallback xmlns="">
          <p:sp>
            <p:nvSpPr>
              <p:cNvPr id="3" name="TextBox 2">
                <a:extLst>
                  <a:ext uri="{FF2B5EF4-FFF2-40B4-BE49-F238E27FC236}">
                    <a16:creationId xmlns:a16="http://schemas.microsoft.com/office/drawing/2014/main" id="{52EFA8F5-56E6-4659-A538-46AA0ED6BED0}"/>
                  </a:ext>
                </a:extLst>
              </p:cNvPr>
              <p:cNvSpPr txBox="1">
                <a:spLocks noRot="1" noChangeAspect="1" noMove="1" noResize="1" noEditPoints="1" noAdjustHandles="1" noChangeArrowheads="1" noChangeShapeType="1" noTextEdit="1"/>
              </p:cNvSpPr>
              <p:nvPr/>
            </p:nvSpPr>
            <p:spPr>
              <a:xfrm>
                <a:off x="4643286" y="2758442"/>
                <a:ext cx="2805961" cy="572016"/>
              </a:xfrm>
              <a:prstGeom prst="rect">
                <a:avLst/>
              </a:prstGeom>
              <a:blipFill>
                <a:blip r:embed="rId3"/>
                <a:stretch>
                  <a:fillRect t="-4348" b="-1304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B24CAA64-8099-9CE3-5247-B3FA290107F7}"/>
                  </a:ext>
                </a:extLst>
              </p:cNvPr>
              <p:cNvSpPr txBox="1"/>
              <p:nvPr/>
            </p:nvSpPr>
            <p:spPr>
              <a:xfrm>
                <a:off x="5831431" y="4214337"/>
                <a:ext cx="76014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s-ES_tradnl"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r>
                        <a:rPr lang="en-US" b="0" i="1" smtClean="0">
                          <a:latin typeface="Cambria Math" panose="02040503050406030204" pitchFamily="18" charset="0"/>
                          <a:ea typeface="Cambria Math" panose="02040503050406030204" pitchFamily="18" charset="0"/>
                        </a:rPr>
                        <m:t>=0</m:t>
                      </m:r>
                    </m:oMath>
                  </m:oMathPara>
                </a14:m>
                <a:endParaRPr lang="es-ES_tradnl" dirty="0"/>
              </a:p>
            </p:txBody>
          </p:sp>
        </mc:Choice>
        <mc:Fallback xmlns="">
          <p:sp>
            <p:nvSpPr>
              <p:cNvPr id="7" name="TextBox 6">
                <a:extLst>
                  <a:ext uri="{FF2B5EF4-FFF2-40B4-BE49-F238E27FC236}">
                    <a16:creationId xmlns:a16="http://schemas.microsoft.com/office/drawing/2014/main" id="{B24CAA64-8099-9CE3-5247-B3FA290107F7}"/>
                  </a:ext>
                </a:extLst>
              </p:cNvPr>
              <p:cNvSpPr txBox="1">
                <a:spLocks noRot="1" noChangeAspect="1" noMove="1" noResize="1" noEditPoints="1" noAdjustHandles="1" noChangeArrowheads="1" noChangeShapeType="1" noTextEdit="1"/>
              </p:cNvSpPr>
              <p:nvPr/>
            </p:nvSpPr>
            <p:spPr>
              <a:xfrm>
                <a:off x="5831431" y="4214337"/>
                <a:ext cx="760144" cy="276999"/>
              </a:xfrm>
              <a:prstGeom prst="rect">
                <a:avLst/>
              </a:prstGeom>
              <a:blipFill>
                <a:blip r:embed="rId4"/>
                <a:stretch>
                  <a:fillRect l="-6667" r="-6667" b="-34783"/>
                </a:stretch>
              </a:blipFill>
            </p:spPr>
            <p:txBody>
              <a:bodyPr/>
              <a:lstStyle/>
              <a:p>
                <a:r>
                  <a:rPr lang="es-ES_tradnl">
                    <a:noFill/>
                  </a:rPr>
                  <a:t> </a:t>
                </a:r>
              </a:p>
            </p:txBody>
          </p:sp>
        </mc:Fallback>
      </mc:AlternateContent>
    </p:spTree>
    <p:extLst>
      <p:ext uri="{BB962C8B-B14F-4D97-AF65-F5344CB8AC3E}">
        <p14:creationId xmlns:p14="http://schemas.microsoft.com/office/powerpoint/2010/main" val="84534292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En muchos casos esto no puede resolverse directamente. Pero podemos hacer uso del algoritmo de gradiente, haciendo un cambio local</a:t>
            </a:r>
          </a:p>
          <a:p>
            <a:pPr marL="0" indent="0">
              <a:buNone/>
            </a:pPr>
            <a:endParaRPr lang="es-ES" sz="2400" dirty="0"/>
          </a:p>
          <a:p>
            <a:pPr marL="0" indent="0">
              <a:buNone/>
            </a:pPr>
            <a:r>
              <a:rPr lang="es-ES" sz="2400" dirty="0"/>
              <a:t>En donde alfa es una constante pequeña, que en redes neuronales se llama </a:t>
            </a:r>
            <a:r>
              <a:rPr lang="es-ES" sz="2400" b="1" dirty="0">
                <a:solidFill>
                  <a:schemeClr val="accent2">
                    <a:lumMod val="60000"/>
                    <a:lumOff val="40000"/>
                  </a:schemeClr>
                </a:solidFill>
              </a:rPr>
              <a:t>constante de aprendizaje.</a:t>
            </a:r>
          </a:p>
          <a:p>
            <a:pPr marL="0" indent="0">
              <a:buNone/>
            </a:pPr>
            <a:r>
              <a:rPr lang="es-ES" sz="2400" dirty="0"/>
              <a:t>Hay casos que no tenemos la función objetivo de forma diferenciable. En estos casos se usa el gradiente empírico evaluando pequeño incrementos y decrementos de cada coordenada. </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B24CAA64-8099-9CE3-5247-B3FA290107F7}"/>
                  </a:ext>
                </a:extLst>
              </p:cNvPr>
              <p:cNvSpPr txBox="1"/>
              <p:nvPr/>
            </p:nvSpPr>
            <p:spPr>
              <a:xfrm>
                <a:off x="5057695" y="3053459"/>
                <a:ext cx="2096600"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𝑋</m:t>
                          </m:r>
                        </m:e>
                        <m:sub>
                          <m:r>
                            <a:rPr lang="en-US" b="0" i="1" smtClean="0">
                              <a:latin typeface="Cambria Math" panose="02040503050406030204" pitchFamily="18" charset="0"/>
                              <a:ea typeface="Cambria Math" panose="02040503050406030204" pitchFamily="18" charset="0"/>
                            </a:rPr>
                            <m:t>𝑛𝑒𝑤</m:t>
                          </m:r>
                        </m:sub>
                      </m:sSub>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𝑋</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𝛼</m:t>
                      </m:r>
                      <m:r>
                        <a:rPr lang="en-US" b="0" i="1" smtClean="0">
                          <a:latin typeface="Cambria Math" panose="02040503050406030204" pitchFamily="18" charset="0"/>
                          <a:ea typeface="Cambria Math" panose="02040503050406030204" pitchFamily="18" charset="0"/>
                        </a:rPr>
                        <m:t> </m:t>
                      </m:r>
                      <m:r>
                        <m:rPr>
                          <m:sty m:val="p"/>
                        </m:rPr>
                        <a:rPr lang="es-ES_tradnl"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𝑋</m:t>
                      </m:r>
                      <m:r>
                        <a:rPr lang="en-US" i="1">
                          <a:latin typeface="Cambria Math" panose="02040503050406030204" pitchFamily="18" charset="0"/>
                          <a:ea typeface="Cambria Math" panose="02040503050406030204" pitchFamily="18" charset="0"/>
                        </a:rPr>
                        <m:t>)</m:t>
                      </m:r>
                    </m:oMath>
                  </m:oMathPara>
                </a14:m>
                <a:endParaRPr lang="es-ES_tradnl" dirty="0"/>
              </a:p>
            </p:txBody>
          </p:sp>
        </mc:Choice>
        <mc:Fallback xmlns="">
          <p:sp>
            <p:nvSpPr>
              <p:cNvPr id="7" name="TextBox 6">
                <a:extLst>
                  <a:ext uri="{FF2B5EF4-FFF2-40B4-BE49-F238E27FC236}">
                    <a16:creationId xmlns:a16="http://schemas.microsoft.com/office/drawing/2014/main" id="{B24CAA64-8099-9CE3-5247-B3FA290107F7}"/>
                  </a:ext>
                </a:extLst>
              </p:cNvPr>
              <p:cNvSpPr txBox="1">
                <a:spLocks noRot="1" noChangeAspect="1" noMove="1" noResize="1" noEditPoints="1" noAdjustHandles="1" noChangeArrowheads="1" noChangeShapeType="1" noTextEdit="1"/>
              </p:cNvSpPr>
              <p:nvPr/>
            </p:nvSpPr>
            <p:spPr>
              <a:xfrm>
                <a:off x="5057695" y="3053459"/>
                <a:ext cx="2096600" cy="276999"/>
              </a:xfrm>
              <a:prstGeom prst="rect">
                <a:avLst/>
              </a:prstGeom>
              <a:blipFill>
                <a:blip r:embed="rId3"/>
                <a:stretch>
                  <a:fillRect l="-1807" t="-8696" r="-3012" b="-34783"/>
                </a:stretch>
              </a:blipFill>
            </p:spPr>
            <p:txBody>
              <a:bodyPr/>
              <a:lstStyle/>
              <a:p>
                <a:r>
                  <a:rPr lang="es-ES_tradnl">
                    <a:noFill/>
                  </a:rPr>
                  <a:t> </a:t>
                </a:r>
              </a:p>
            </p:txBody>
          </p:sp>
        </mc:Fallback>
      </mc:AlternateContent>
    </p:spTree>
    <p:extLst>
      <p:ext uri="{BB962C8B-B14F-4D97-AF65-F5344CB8AC3E}">
        <p14:creationId xmlns:p14="http://schemas.microsoft.com/office/powerpoint/2010/main" val="152971169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47</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La elección de alfa es sumamente importante, porque si alfa es muy pequeña, necesitamos demasiados pasos, en cambio sí es muy grande nunca puede converger.</a:t>
            </a:r>
          </a:p>
        </p:txBody>
      </p:sp>
      <p:pic>
        <p:nvPicPr>
          <p:cNvPr id="7" name="Picture 6" descr="A close-up of a graph&#10;&#10;Description automatically generated">
            <a:extLst>
              <a:ext uri="{FF2B5EF4-FFF2-40B4-BE49-F238E27FC236}">
                <a16:creationId xmlns:a16="http://schemas.microsoft.com/office/drawing/2014/main" id="{A88276D0-072B-4457-B49C-CF1556E4E00E}"/>
              </a:ext>
            </a:extLst>
          </p:cNvPr>
          <p:cNvPicPr>
            <a:picLocks noChangeAspect="1"/>
          </p:cNvPicPr>
          <p:nvPr/>
        </p:nvPicPr>
        <p:blipFill>
          <a:blip r:embed="rId3"/>
          <a:stretch>
            <a:fillRect/>
          </a:stretch>
        </p:blipFill>
        <p:spPr>
          <a:xfrm>
            <a:off x="2266950" y="2824404"/>
            <a:ext cx="7658100" cy="3111500"/>
          </a:xfrm>
          <a:prstGeom prst="rect">
            <a:avLst/>
          </a:prstGeom>
        </p:spPr>
      </p:pic>
    </p:spTree>
    <p:extLst>
      <p:ext uri="{BB962C8B-B14F-4D97-AF65-F5344CB8AC3E}">
        <p14:creationId xmlns:p14="http://schemas.microsoft.com/office/powerpoint/2010/main" val="201471956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48</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Veamos una aplicación…</a:t>
            </a:r>
          </a:p>
        </p:txBody>
      </p:sp>
      <p:pic>
        <p:nvPicPr>
          <p:cNvPr id="8" name="Picture 7" descr="A diagram of a map&#10;&#10;Description automatically generated">
            <a:extLst>
              <a:ext uri="{FF2B5EF4-FFF2-40B4-BE49-F238E27FC236}">
                <a16:creationId xmlns:a16="http://schemas.microsoft.com/office/drawing/2014/main" id="{3E49403F-DF04-FC3D-CDCC-19EF1E33880D}"/>
              </a:ext>
            </a:extLst>
          </p:cNvPr>
          <p:cNvPicPr>
            <a:picLocks noChangeAspect="1"/>
          </p:cNvPicPr>
          <p:nvPr/>
        </p:nvPicPr>
        <p:blipFill>
          <a:blip r:embed="rId3"/>
          <a:stretch>
            <a:fillRect/>
          </a:stretch>
        </p:blipFill>
        <p:spPr>
          <a:xfrm>
            <a:off x="3604262" y="2293126"/>
            <a:ext cx="4884010" cy="3741664"/>
          </a:xfrm>
          <a:prstGeom prst="rect">
            <a:avLst/>
          </a:prstGeom>
        </p:spPr>
      </p:pic>
    </p:spTree>
    <p:extLst>
      <p:ext uri="{BB962C8B-B14F-4D97-AF65-F5344CB8AC3E}">
        <p14:creationId xmlns:p14="http://schemas.microsoft.com/office/powerpoint/2010/main" val="389138626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Librerías de optimización</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49</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2499360" y="1959428"/>
            <a:ext cx="8892540" cy="3969785"/>
          </a:xfrm>
        </p:spPr>
        <p:txBody>
          <a:bodyPr>
            <a:normAutofit fontScale="92500"/>
          </a:bodyPr>
          <a:lstStyle/>
          <a:p>
            <a:pPr marL="0" indent="0">
              <a:buNone/>
            </a:pPr>
            <a:r>
              <a:rPr lang="es-ES" sz="2400" dirty="0"/>
              <a:t>Una librería que nos puede ayudar a aplicar estas optimizaciones o más complejas, es </a:t>
            </a:r>
            <a:r>
              <a:rPr lang="es-ES" sz="2400" dirty="0">
                <a:hlinkClick r:id="rId3"/>
              </a:rPr>
              <a:t>OR-Tools</a:t>
            </a:r>
            <a:r>
              <a:rPr lang="es-ES" sz="2400" dirty="0"/>
              <a:t> de Google.</a:t>
            </a:r>
          </a:p>
          <a:p>
            <a:pPr marL="0" indent="0">
              <a:buNone/>
            </a:pPr>
            <a:r>
              <a:rPr lang="es-ES" sz="2400" dirty="0"/>
              <a:t>Es un paquete de software de código abierto para optimización, diseñado para abordar los problemas difíciles en rutas de vehículos, flujos, programación lineal y entera, y programación de restricciones.</a:t>
            </a:r>
          </a:p>
          <a:p>
            <a:pPr marL="0" indent="0">
              <a:buNone/>
            </a:pPr>
            <a:r>
              <a:rPr lang="es-ES" sz="2400" dirty="0"/>
              <a:t>Se puede modelar un problema en el lenguaje de programación de elección (C++, Python, Java, etc.), y luego se puede utilizar una media docena de solucionadores para resolverlo, tanto comerciales como de código abierto.</a:t>
            </a:r>
          </a:p>
        </p:txBody>
      </p:sp>
      <p:pic>
        <p:nvPicPr>
          <p:cNvPr id="7" name="Picture 6" descr="A hexagon shaped logo&#10;&#10;Description automatically generated">
            <a:extLst>
              <a:ext uri="{FF2B5EF4-FFF2-40B4-BE49-F238E27FC236}">
                <a16:creationId xmlns:a16="http://schemas.microsoft.com/office/drawing/2014/main" id="{5D810E2B-E21E-469C-B003-F3B7E5D0EF03}"/>
              </a:ext>
            </a:extLst>
          </p:cNvPr>
          <p:cNvPicPr>
            <a:picLocks noChangeAspect="1"/>
          </p:cNvPicPr>
          <p:nvPr/>
        </p:nvPicPr>
        <p:blipFill>
          <a:blip r:embed="rId4"/>
          <a:stretch>
            <a:fillRect/>
          </a:stretch>
        </p:blipFill>
        <p:spPr>
          <a:xfrm>
            <a:off x="967538" y="2087803"/>
            <a:ext cx="1264920" cy="1264920"/>
          </a:xfrm>
          <a:prstGeom prst="rect">
            <a:avLst/>
          </a:prstGeom>
        </p:spPr>
      </p:pic>
    </p:spTree>
    <p:extLst>
      <p:ext uri="{BB962C8B-B14F-4D97-AF65-F5344CB8AC3E}">
        <p14:creationId xmlns:p14="http://schemas.microsoft.com/office/powerpoint/2010/main" val="15157176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La racionalidad en un momento dado depende de cuatro factores:</a:t>
            </a:r>
          </a:p>
          <a:p>
            <a:pPr lvl="1"/>
            <a:r>
              <a:rPr lang="es-ES" dirty="0"/>
              <a:t>La medida de rendimiento que define el criterio de éxito.</a:t>
            </a:r>
          </a:p>
          <a:p>
            <a:pPr lvl="1"/>
            <a:r>
              <a:rPr lang="es-ES" dirty="0"/>
              <a:t>El conocimiento previo del agente sobre el entorno..</a:t>
            </a:r>
          </a:p>
          <a:p>
            <a:pPr lvl="1"/>
            <a:r>
              <a:rPr lang="es-ES" dirty="0"/>
              <a:t>Las acciones que el agente puede llevar a cabo.</a:t>
            </a:r>
          </a:p>
          <a:p>
            <a:pPr lvl="1"/>
            <a:r>
              <a:rPr lang="es-ES" dirty="0"/>
              <a:t>La secuencia de percepciones del agente hasta este momento.</a:t>
            </a:r>
            <a:br>
              <a:rPr lang="es-ES" dirty="0"/>
            </a:br>
            <a:endParaRPr lang="es-ES" i="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Racionalidad</a:t>
            </a:r>
          </a:p>
        </p:txBody>
      </p:sp>
      <p:sp>
        <p:nvSpPr>
          <p:cNvPr id="7" name="Rounded Rectangle 6">
            <a:extLst>
              <a:ext uri="{FF2B5EF4-FFF2-40B4-BE49-F238E27FC236}">
                <a16:creationId xmlns:a16="http://schemas.microsoft.com/office/drawing/2014/main" id="{B8C85415-9AFE-15CF-B498-99CF9A416472}"/>
              </a:ext>
            </a:extLst>
          </p:cNvPr>
          <p:cNvSpPr/>
          <p:nvPr/>
        </p:nvSpPr>
        <p:spPr>
          <a:xfrm>
            <a:off x="754974" y="4720046"/>
            <a:ext cx="10736390" cy="10885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i="1" dirty="0"/>
              <a:t>En cada posible secuencia de percepciones, un agente racional deberá seleccionar aquella acción que supuestamente maximice su medida de rendimiento, basándose en las evidencias aportadas por la secuencia de percepciones y en el conocimiento que el agente mantiene almacenado.</a:t>
            </a:r>
          </a:p>
        </p:txBody>
      </p:sp>
      <p:sp>
        <p:nvSpPr>
          <p:cNvPr id="8" name="TextBox 7">
            <a:extLst>
              <a:ext uri="{FF2B5EF4-FFF2-40B4-BE49-F238E27FC236}">
                <a16:creationId xmlns:a16="http://schemas.microsoft.com/office/drawing/2014/main" id="{E4C8188D-9A6E-A870-9A20-281CE5940B0C}"/>
              </a:ext>
            </a:extLst>
          </p:cNvPr>
          <p:cNvSpPr txBox="1"/>
          <p:nvPr/>
        </p:nvSpPr>
        <p:spPr>
          <a:xfrm>
            <a:off x="752302" y="4350714"/>
            <a:ext cx="2882520" cy="369332"/>
          </a:xfrm>
          <a:prstGeom prst="rect">
            <a:avLst/>
          </a:prstGeom>
          <a:noFill/>
        </p:spPr>
        <p:txBody>
          <a:bodyPr wrap="none" rtlCol="0">
            <a:spAutoFit/>
          </a:bodyPr>
          <a:lstStyle/>
          <a:p>
            <a:r>
              <a:rPr lang="es-ES_tradnl" b="1" dirty="0">
                <a:solidFill>
                  <a:schemeClr val="accent1"/>
                </a:solidFill>
              </a:rPr>
              <a:t>Definición de racionalidad</a:t>
            </a:r>
          </a:p>
        </p:txBody>
      </p:sp>
    </p:spTree>
    <p:extLst>
      <p:ext uri="{BB962C8B-B14F-4D97-AF65-F5344CB8AC3E}">
        <p14:creationId xmlns:p14="http://schemas.microsoft.com/office/powerpoint/2010/main" val="23865225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Especificación del entorno de trabajo</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a:bodyPr>
          <a:lstStyle/>
          <a:p>
            <a:pPr marL="0" indent="0">
              <a:buNone/>
            </a:pPr>
            <a:r>
              <a:rPr lang="es-ES" dirty="0"/>
              <a:t>En el ejemplo de racionalidad de una agente aspiradora, hubo que especificar las medidas de rendimiento, el entorno, y los actuadores y sensores del agente. </a:t>
            </a:r>
          </a:p>
          <a:p>
            <a:pPr marL="0" indent="0">
              <a:buNone/>
            </a:pPr>
            <a:r>
              <a:rPr lang="es-ES" dirty="0"/>
              <a:t>Todo ello forma lo que se llama el entorno de trabajo, cuya denominación es </a:t>
            </a:r>
            <a:r>
              <a:rPr lang="es-ES" b="1" dirty="0">
                <a:solidFill>
                  <a:schemeClr val="accent6">
                    <a:lumMod val="60000"/>
                    <a:lumOff val="40000"/>
                  </a:schemeClr>
                </a:solidFill>
              </a:rPr>
              <a:t>P</a:t>
            </a:r>
            <a:r>
              <a:rPr lang="es-ES" b="1" dirty="0">
                <a:solidFill>
                  <a:schemeClr val="accent3">
                    <a:lumMod val="60000"/>
                    <a:lumOff val="40000"/>
                  </a:schemeClr>
                </a:solidFill>
              </a:rPr>
              <a:t>E</a:t>
            </a:r>
            <a:r>
              <a:rPr lang="es-ES" b="1" dirty="0">
                <a:solidFill>
                  <a:schemeClr val="accent1">
                    <a:lumMod val="60000"/>
                    <a:lumOff val="40000"/>
                  </a:schemeClr>
                </a:solidFill>
              </a:rPr>
              <a:t>A</a:t>
            </a:r>
            <a:r>
              <a:rPr lang="es-ES" b="1" dirty="0">
                <a:solidFill>
                  <a:schemeClr val="accent4"/>
                </a:solidFill>
              </a:rPr>
              <a:t>S</a:t>
            </a:r>
            <a:r>
              <a:rPr lang="es-ES" dirty="0"/>
              <a:t>:</a:t>
            </a:r>
          </a:p>
          <a:p>
            <a:r>
              <a:rPr lang="es-ES" b="1" dirty="0">
                <a:solidFill>
                  <a:schemeClr val="accent6">
                    <a:lumMod val="60000"/>
                    <a:lumOff val="40000"/>
                  </a:schemeClr>
                </a:solidFill>
              </a:rPr>
              <a:t>Performance</a:t>
            </a:r>
          </a:p>
          <a:p>
            <a:r>
              <a:rPr lang="es-ES" b="1" dirty="0" err="1">
                <a:solidFill>
                  <a:schemeClr val="accent3">
                    <a:lumMod val="60000"/>
                    <a:lumOff val="40000"/>
                  </a:schemeClr>
                </a:solidFill>
              </a:rPr>
              <a:t>Environment</a:t>
            </a:r>
            <a:endParaRPr lang="es-ES" b="1" dirty="0">
              <a:solidFill>
                <a:schemeClr val="accent3">
                  <a:lumMod val="60000"/>
                  <a:lumOff val="40000"/>
                </a:schemeClr>
              </a:solidFill>
            </a:endParaRPr>
          </a:p>
          <a:p>
            <a:r>
              <a:rPr lang="es-ES" b="1" dirty="0" err="1">
                <a:solidFill>
                  <a:schemeClr val="accent1">
                    <a:lumMod val="60000"/>
                    <a:lumOff val="40000"/>
                  </a:schemeClr>
                </a:solidFill>
              </a:rPr>
              <a:t>Actuators</a:t>
            </a:r>
            <a:endParaRPr lang="es-ES" b="1" dirty="0">
              <a:solidFill>
                <a:schemeClr val="accent1">
                  <a:lumMod val="60000"/>
                  <a:lumOff val="40000"/>
                </a:schemeClr>
              </a:solidFill>
            </a:endParaRPr>
          </a:p>
          <a:p>
            <a:r>
              <a:rPr lang="es-ES" b="1" dirty="0" err="1">
                <a:solidFill>
                  <a:schemeClr val="accent4"/>
                </a:solidFill>
              </a:rPr>
              <a:t>Sensors</a:t>
            </a:r>
            <a:endParaRPr lang="es-ES" b="1" dirty="0">
              <a:solidFill>
                <a:schemeClr val="accent4"/>
              </a:solidFill>
            </a:endParaRPr>
          </a:p>
        </p:txBody>
      </p:sp>
    </p:spTree>
    <p:extLst>
      <p:ext uri="{BB962C8B-B14F-4D97-AF65-F5344CB8AC3E}">
        <p14:creationId xmlns:p14="http://schemas.microsoft.com/office/powerpoint/2010/main" val="34135816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Propiedades del entorno de trabajo</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a:bodyPr>
          <a:lstStyle/>
          <a:p>
            <a:pPr marL="0" indent="0">
              <a:buNone/>
            </a:pPr>
            <a:r>
              <a:rPr lang="es-ES" dirty="0"/>
              <a:t>Veamos algunas dimensiones que podemos categorizar a los entornos:</a:t>
            </a:r>
          </a:p>
          <a:p>
            <a:r>
              <a:rPr lang="es-ES" dirty="0">
                <a:solidFill>
                  <a:schemeClr val="accent1">
                    <a:lumMod val="75000"/>
                  </a:schemeClr>
                </a:solidFill>
              </a:rPr>
              <a:t>Totalmente observable vs. parcialmente observable</a:t>
            </a:r>
          </a:p>
          <a:p>
            <a:r>
              <a:rPr lang="es-ES" dirty="0">
                <a:solidFill>
                  <a:schemeClr val="accent6">
                    <a:lumMod val="75000"/>
                  </a:schemeClr>
                </a:solidFill>
              </a:rPr>
              <a:t>Deterministas vs. Estocástico</a:t>
            </a:r>
          </a:p>
          <a:p>
            <a:r>
              <a:rPr lang="es-ES" dirty="0">
                <a:solidFill>
                  <a:schemeClr val="accent5">
                    <a:lumMod val="75000"/>
                  </a:schemeClr>
                </a:solidFill>
              </a:rPr>
              <a:t>Episódico vs. Secuencial</a:t>
            </a:r>
          </a:p>
          <a:p>
            <a:r>
              <a:rPr lang="es-ES" dirty="0">
                <a:solidFill>
                  <a:schemeClr val="accent4">
                    <a:lumMod val="75000"/>
                  </a:schemeClr>
                </a:solidFill>
              </a:rPr>
              <a:t>Estático vs. Dinámico</a:t>
            </a:r>
          </a:p>
          <a:p>
            <a:r>
              <a:rPr lang="es-ES" dirty="0">
                <a:solidFill>
                  <a:schemeClr val="accent3">
                    <a:lumMod val="75000"/>
                  </a:schemeClr>
                </a:solidFill>
              </a:rPr>
              <a:t>Discreto vs. Continuo</a:t>
            </a:r>
          </a:p>
          <a:p>
            <a:r>
              <a:rPr lang="es-ES" dirty="0">
                <a:solidFill>
                  <a:schemeClr val="accent2">
                    <a:lumMod val="75000"/>
                  </a:schemeClr>
                </a:solidFill>
              </a:rPr>
              <a:t>Agente individual vs. </a:t>
            </a:r>
            <a:r>
              <a:rPr lang="es-ES" dirty="0" err="1">
                <a:solidFill>
                  <a:schemeClr val="accent2">
                    <a:lumMod val="75000"/>
                  </a:schemeClr>
                </a:solidFill>
              </a:rPr>
              <a:t>Multiagente</a:t>
            </a:r>
            <a:r>
              <a:rPr lang="es-ES" dirty="0">
                <a:solidFill>
                  <a:schemeClr val="accent2">
                    <a:lumMod val="75000"/>
                  </a:schemeClr>
                </a:solidFill>
              </a:rPr>
              <a:t> (competitivo o cooperativo)</a:t>
            </a:r>
          </a:p>
          <a:p>
            <a:endParaRPr lang="es-ES" dirty="0"/>
          </a:p>
        </p:txBody>
      </p:sp>
    </p:spTree>
    <p:extLst>
      <p:ext uri="{BB962C8B-B14F-4D97-AF65-F5344CB8AC3E}">
        <p14:creationId xmlns:p14="http://schemas.microsoft.com/office/powerpoint/2010/main" val="4228899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609091"/>
          </a:xfrm>
        </p:spPr>
        <p:txBody>
          <a:bodyPr>
            <a:normAutofit fontScale="90000"/>
          </a:bodyPr>
          <a:lstStyle/>
          <a:p>
            <a:r>
              <a:rPr lang="es-ES_tradnl" dirty="0"/>
              <a:t>Resolución de problemas Mediante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8</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Agentes de resolución de problemas</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fontScale="70000" lnSpcReduction="20000"/>
          </a:bodyPr>
          <a:lstStyle/>
          <a:p>
            <a:pPr marL="0" indent="0">
              <a:buNone/>
            </a:pPr>
            <a:r>
              <a:rPr lang="es-ES" dirty="0"/>
              <a:t>Cuando la acción correcta a tomar no es inmediatamente obvia, un agente puede necesitar planificar con anticipación: considerar una secuencia de acciones que formen un camino hacia un estado objetivo. A dicho agente se le llama </a:t>
            </a:r>
            <a:r>
              <a:rPr lang="es-ES" b="1" dirty="0">
                <a:solidFill>
                  <a:schemeClr val="accent6"/>
                </a:solidFill>
              </a:rPr>
              <a:t>agente de resolución de problemas </a:t>
            </a:r>
            <a:r>
              <a:rPr lang="es-ES" dirty="0"/>
              <a:t>y el proceso computacional que lleva a cabo se llama </a:t>
            </a:r>
            <a:r>
              <a:rPr lang="es-ES" b="1" dirty="0">
                <a:solidFill>
                  <a:schemeClr val="accent3"/>
                </a:solidFill>
              </a:rPr>
              <a:t>búsqueda</a:t>
            </a:r>
            <a:r>
              <a:rPr lang="es-ES" dirty="0"/>
              <a:t>.</a:t>
            </a:r>
          </a:p>
          <a:p>
            <a:pPr marL="0" indent="0">
              <a:buNone/>
            </a:pPr>
            <a:r>
              <a:rPr lang="es-ES" dirty="0"/>
              <a:t>Para estos métodos de búsquedas, se considera sólo los entornos más simples: </a:t>
            </a:r>
            <a:r>
              <a:rPr lang="es-ES" i="1" dirty="0"/>
              <a:t>episódico, de agente único, totalmente observable, determinista, estático, discreto y conocido</a:t>
            </a:r>
            <a:r>
              <a:rPr lang="es-ES" dirty="0"/>
              <a:t>.</a:t>
            </a:r>
          </a:p>
          <a:p>
            <a:pPr marL="0" indent="0">
              <a:buNone/>
            </a:pPr>
            <a:r>
              <a:rPr lang="es-ES" dirty="0"/>
              <a:t>Dado estas condiciones, el agente puede llevar un proceso de 4 fases:</a:t>
            </a:r>
          </a:p>
          <a:p>
            <a:r>
              <a:rPr lang="es-ES" b="1" dirty="0">
                <a:solidFill>
                  <a:schemeClr val="accent6">
                    <a:lumMod val="75000"/>
                  </a:schemeClr>
                </a:solidFill>
              </a:rPr>
              <a:t>Formulación de objetivo: </a:t>
            </a:r>
            <a:r>
              <a:rPr lang="es-ES" dirty="0"/>
              <a:t>El agente adopta el objetivo basado en la situación actual y la medida de rendimiento del agente.</a:t>
            </a:r>
          </a:p>
          <a:p>
            <a:r>
              <a:rPr lang="es-ES" b="1" dirty="0">
                <a:solidFill>
                  <a:schemeClr val="accent5">
                    <a:lumMod val="75000"/>
                  </a:schemeClr>
                </a:solidFill>
              </a:rPr>
              <a:t>Formulación del problema: </a:t>
            </a:r>
            <a:r>
              <a:rPr lang="es-ES" dirty="0"/>
              <a:t>El agente diseña una descripción de los estados y acciones necesarias para alcanzar el objetivo: un modelo abstracto de la parte relevante del entorno.</a:t>
            </a:r>
          </a:p>
          <a:p>
            <a:r>
              <a:rPr lang="es-ES" b="1" dirty="0">
                <a:solidFill>
                  <a:schemeClr val="accent3"/>
                </a:solidFill>
              </a:rPr>
              <a:t>Búsqueda: </a:t>
            </a:r>
            <a:r>
              <a:rPr lang="es-ES" dirty="0"/>
              <a:t>Antes de realizar cualquier acción en el mundo real, el agente simula secuencias de acciones en su modelo, buscando hasta encontrar una secuencia de acciones que alcance el objetivo. Esta secuencia se llama solución.</a:t>
            </a:r>
          </a:p>
          <a:p>
            <a:r>
              <a:rPr lang="es-ES" b="1" dirty="0">
                <a:solidFill>
                  <a:schemeClr val="accent1"/>
                </a:solidFill>
              </a:rPr>
              <a:t>Ejecución: </a:t>
            </a:r>
            <a:r>
              <a:rPr lang="es-ES" dirty="0"/>
              <a:t>El agente ahora puede ejecutar las acciones de la solución, de a un paso por vez.</a:t>
            </a:r>
          </a:p>
        </p:txBody>
      </p:sp>
    </p:spTree>
    <p:extLst>
      <p:ext uri="{BB962C8B-B14F-4D97-AF65-F5344CB8AC3E}">
        <p14:creationId xmlns:p14="http://schemas.microsoft.com/office/powerpoint/2010/main" val="3539606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9</a:t>
            </a:fld>
            <a:endParaRPr lang="en-US"/>
          </a:p>
        </p:txBody>
      </p:sp>
      <p:sp>
        <p:nvSpPr>
          <p:cNvPr id="13" name="Content Placeholder 12">
            <a:extLst>
              <a:ext uri="{FF2B5EF4-FFF2-40B4-BE49-F238E27FC236}">
                <a16:creationId xmlns:a16="http://schemas.microsoft.com/office/drawing/2014/main" id="{67A40269-225F-0FD5-D59B-6B5F993E054E}"/>
              </a:ext>
            </a:extLst>
          </p:cNvPr>
          <p:cNvSpPr>
            <a:spLocks noGrp="1"/>
          </p:cNvSpPr>
          <p:nvPr>
            <p:ph idx="1"/>
          </p:nvPr>
        </p:nvSpPr>
        <p:spPr>
          <a:xfrm>
            <a:off x="700635" y="1785257"/>
            <a:ext cx="10691265" cy="4143957"/>
          </a:xfrm>
        </p:spPr>
        <p:txBody>
          <a:bodyPr/>
          <a:lstStyle/>
          <a:p>
            <a:r>
              <a:rPr lang="es-ES_tradnl" b="1" dirty="0">
                <a:solidFill>
                  <a:schemeClr val="accent6">
                    <a:lumMod val="60000"/>
                    <a:lumOff val="40000"/>
                  </a:schemeClr>
                </a:solidFill>
              </a:rPr>
              <a:t>Algoritmos de búsqueda no informada:</a:t>
            </a:r>
          </a:p>
          <a:p>
            <a:pPr lvl="1"/>
            <a:r>
              <a:rPr lang="es-ES_tradnl" dirty="0"/>
              <a:t>Búsqueda primero en anchura</a:t>
            </a:r>
          </a:p>
          <a:p>
            <a:pPr lvl="1"/>
            <a:r>
              <a:rPr lang="es-ES_tradnl" dirty="0"/>
              <a:t>Búsqueda de costo uniforme </a:t>
            </a:r>
          </a:p>
          <a:p>
            <a:pPr lvl="1"/>
            <a:r>
              <a:rPr lang="es-ES_tradnl" dirty="0"/>
              <a:t>Búsqueda primero en profundidad</a:t>
            </a:r>
          </a:p>
          <a:p>
            <a:pPr lvl="1"/>
            <a:r>
              <a:rPr lang="es-ES_tradnl" dirty="0"/>
              <a:t>Búsqueda de profundidad limitada</a:t>
            </a:r>
          </a:p>
          <a:p>
            <a:pPr lvl="1"/>
            <a:r>
              <a:rPr lang="es-ES_tradnl" dirty="0"/>
              <a:t>Búsqueda de profundidad limitada con profundidad iterativa</a:t>
            </a:r>
          </a:p>
          <a:p>
            <a:r>
              <a:rPr lang="es-ES_tradnl" b="1" dirty="0">
                <a:solidFill>
                  <a:schemeClr val="accent2">
                    <a:lumMod val="75000"/>
                  </a:schemeClr>
                </a:solidFill>
              </a:rPr>
              <a:t>Algoritmos de búsqueda informada:</a:t>
            </a:r>
          </a:p>
          <a:p>
            <a:pPr lvl="1"/>
            <a:r>
              <a:rPr lang="es-ES_tradnl" dirty="0"/>
              <a:t>Búsqueda voraz (</a:t>
            </a:r>
            <a:r>
              <a:rPr lang="es-ES_tradnl" dirty="0" err="1"/>
              <a:t>greedy</a:t>
            </a:r>
            <a:r>
              <a:rPr lang="es-ES_tradnl" dirty="0"/>
              <a:t>) primero el mejor</a:t>
            </a:r>
          </a:p>
          <a:p>
            <a:pPr lvl="1"/>
            <a:r>
              <a:rPr lang="es-ES_tradnl" dirty="0"/>
              <a:t>Búsqueda A*</a:t>
            </a:r>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p:txBody>
      </p:sp>
    </p:spTree>
    <p:extLst>
      <p:ext uri="{BB962C8B-B14F-4D97-AF65-F5344CB8AC3E}">
        <p14:creationId xmlns:p14="http://schemas.microsoft.com/office/powerpoint/2010/main" val="4152743517"/>
      </p:ext>
    </p:extLst>
  </p:cSld>
  <p:clrMapOvr>
    <a:masterClrMapping/>
  </p:clrMapOvr>
</p:sld>
</file>

<file path=ppt/theme/theme1.xml><?xml version="1.0" encoding="utf-8"?>
<a:theme xmlns:a="http://schemas.openxmlformats.org/drawingml/2006/main" name="Chronicle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{04AA286F-8D2E-6D40-8355-0FBFECDF6445}tf10001061</Template>
  <TotalTime>10922</TotalTime>
  <Words>4355</Words>
  <Application>Microsoft Macintosh PowerPoint</Application>
  <PresentationFormat>Widescreen</PresentationFormat>
  <Paragraphs>413</Paragraphs>
  <Slides>49</Slides>
  <Notes>47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49</vt:i4>
      </vt:variant>
    </vt:vector>
  </HeadingPairs>
  <TitlesOfParts>
    <vt:vector size="57" baseType="lpstr">
      <vt:lpstr>Arial</vt:lpstr>
      <vt:lpstr>Calibri</vt:lpstr>
      <vt:lpstr>Calisto MT</vt:lpstr>
      <vt:lpstr>Cambria Math</vt:lpstr>
      <vt:lpstr>Symbol</vt:lpstr>
      <vt:lpstr>Times</vt:lpstr>
      <vt:lpstr>Univers Condensed</vt:lpstr>
      <vt:lpstr>ChronicleVTI</vt:lpstr>
      <vt:lpstr>Problemas de Optimización</vt:lpstr>
      <vt:lpstr>Lo que vimos la clase anterior…</vt:lpstr>
      <vt:lpstr>Agentes Racionales</vt:lpstr>
      <vt:lpstr>Agentes Racionales</vt:lpstr>
      <vt:lpstr>Agentes Racionales</vt:lpstr>
      <vt:lpstr>Agentes Racionales</vt:lpstr>
      <vt:lpstr>Agentes Racionales</vt:lpstr>
      <vt:lpstr>Resolución de problemas Mediante Búsqueda</vt:lpstr>
      <vt:lpstr>Algoritmos de Búsqueda</vt:lpstr>
      <vt:lpstr>Algoritmos de búsqueda Local</vt:lpstr>
      <vt:lpstr>Algoritmos de Búsqueda Local</vt:lpstr>
      <vt:lpstr>Algoritmos de Búsqueda Local</vt:lpstr>
      <vt:lpstr>Algoritmos de Búsqueda Local</vt:lpstr>
      <vt:lpstr>Algoritmos de Búsqueda Local</vt:lpstr>
      <vt:lpstr>Algoritmos de Búsqueda Local</vt:lpstr>
      <vt:lpstr>Algoritmos de Búsqueda Local</vt:lpstr>
      <vt:lpstr>Gradiente descendiente o Ascendente</vt:lpstr>
      <vt:lpstr>Gradiente descendiente o Ascendente</vt:lpstr>
      <vt:lpstr>Gradiente descendiente o Ascendente</vt:lpstr>
      <vt:lpstr>Gradiente descendiente o Ascendente</vt:lpstr>
      <vt:lpstr>Gradiente descendiente o Ascendente</vt:lpstr>
      <vt:lpstr>Gradiente descendiente o Ascendente</vt:lpstr>
      <vt:lpstr>Gradiente descendiente o Ascendente</vt:lpstr>
      <vt:lpstr>Gradiente descendiente o Ascendente</vt:lpstr>
      <vt:lpstr>Gradiente descendiente o Ascendente</vt:lpstr>
      <vt:lpstr>Simulated annealing</vt:lpstr>
      <vt:lpstr>Simulated annealinG</vt:lpstr>
      <vt:lpstr>Simulated annealinG</vt:lpstr>
      <vt:lpstr>Simulated annealinG</vt:lpstr>
      <vt:lpstr>Simulated annealinG</vt:lpstr>
      <vt:lpstr>Simulated annealinG</vt:lpstr>
      <vt:lpstr>Búsqueda Local Beam</vt:lpstr>
      <vt:lpstr>Búsqueda Local Beam</vt:lpstr>
      <vt:lpstr>Búsqueda Local Beam</vt:lpstr>
      <vt:lpstr>Búsqueda Local Beam</vt:lpstr>
      <vt:lpstr>Algoritmos Genéticos</vt:lpstr>
      <vt:lpstr>Algoritmos genéticos</vt:lpstr>
      <vt:lpstr>Algoritmos genéticos</vt:lpstr>
      <vt:lpstr>Algoritmos genéticos</vt:lpstr>
      <vt:lpstr>Algoritmos genéticos</vt:lpstr>
      <vt:lpstr>Búsqueda en espacios continuos</vt:lpstr>
      <vt:lpstr>Búsqueda en espacios continuos</vt:lpstr>
      <vt:lpstr>Búsqueda en espacios continuos</vt:lpstr>
      <vt:lpstr>Búsqueda en espacios continuos</vt:lpstr>
      <vt:lpstr>Búsqueda en espacios continuos</vt:lpstr>
      <vt:lpstr>Búsqueda en espacios continuos</vt:lpstr>
      <vt:lpstr>Búsqueda en espacios continuos</vt:lpstr>
      <vt:lpstr>Búsqueda en espacios continuos</vt:lpstr>
      <vt:lpstr>Librerías de optimización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165</cp:revision>
  <dcterms:created xsi:type="dcterms:W3CDTF">2024-01-28T21:07:34Z</dcterms:created>
  <dcterms:modified xsi:type="dcterms:W3CDTF">2024-07-07T23:59:40Z</dcterms:modified>
</cp:coreProperties>
</file>

<file path=docProps/thumbnail.jpeg>
</file>